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tiff" ContentType="image/tiff"/>
  <Default Extension="rels" ContentType="application/vnd.openxmlformats-package.relationships+xml"/>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Lst>
  <p:notesMasterIdLst>
    <p:notesMasterId r:id="rId33"/>
  </p:notesMasterIdLst>
  <p:sldIdLst>
    <p:sldId id="256" r:id="rId2"/>
    <p:sldId id="319" r:id="rId3"/>
    <p:sldId id="258" r:id="rId4"/>
    <p:sldId id="263" r:id="rId5"/>
    <p:sldId id="277" r:id="rId6"/>
    <p:sldId id="304" r:id="rId7"/>
    <p:sldId id="305" r:id="rId8"/>
    <p:sldId id="307" r:id="rId9"/>
    <p:sldId id="303" r:id="rId10"/>
    <p:sldId id="278" r:id="rId11"/>
    <p:sldId id="279" r:id="rId12"/>
    <p:sldId id="283" r:id="rId13"/>
    <p:sldId id="264" r:id="rId14"/>
    <p:sldId id="326" r:id="rId15"/>
    <p:sldId id="327" r:id="rId16"/>
    <p:sldId id="330" r:id="rId17"/>
    <p:sldId id="331" r:id="rId18"/>
    <p:sldId id="328" r:id="rId19"/>
    <p:sldId id="329" r:id="rId20"/>
    <p:sldId id="310" r:id="rId21"/>
    <p:sldId id="312" r:id="rId22"/>
    <p:sldId id="313" r:id="rId23"/>
    <p:sldId id="317" r:id="rId24"/>
    <p:sldId id="309" r:id="rId25"/>
    <p:sldId id="314" r:id="rId26"/>
    <p:sldId id="315" r:id="rId27"/>
    <p:sldId id="272" r:id="rId28"/>
    <p:sldId id="287" r:id="rId29"/>
    <p:sldId id="288" r:id="rId30"/>
    <p:sldId id="268" r:id="rId31"/>
    <p:sldId id="259" r:id="rId3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65ACA9"/>
    <a:srgbClr val="343E47"/>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366"/>
    <p:restoredTop sz="88381"/>
  </p:normalViewPr>
  <p:slideViewPr>
    <p:cSldViewPr snapToGrid="0">
      <p:cViewPr>
        <p:scale>
          <a:sx n="100" d="100"/>
          <a:sy n="100" d="100"/>
        </p:scale>
        <p:origin x="2584" y="704"/>
      </p:cViewPr>
      <p:guideLst/>
    </p:cSldViewPr>
  </p:slideViewPr>
  <p:outlineViewPr>
    <p:cViewPr>
      <p:scale>
        <a:sx n="33" d="100"/>
        <a:sy n="33" d="100"/>
      </p:scale>
      <p:origin x="0" y="-3784"/>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notesMaster" Target="notesMasters/notesMaster1.xml"/><Relationship Id="rId34" Type="http://schemas.openxmlformats.org/officeDocument/2006/relationships/presProps" Target="presProps.xml"/><Relationship Id="rId35" Type="http://schemas.openxmlformats.org/officeDocument/2006/relationships/viewProps" Target="viewProps.xml"/><Relationship Id="rId36" Type="http://schemas.openxmlformats.org/officeDocument/2006/relationships/theme" Target="theme/theme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089D3A7-DF0E-B34A-9AAF-C38F6A70BA6F}" type="datetimeFigureOut">
              <a:rPr lang="en-US" smtClean="0"/>
              <a:t>7/8/19</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EEA0D81-B221-3E4B-A372-7C96E534D0EA}" type="slidenum">
              <a:rPr lang="en-US" smtClean="0"/>
              <a:t>‹#›</a:t>
            </a:fld>
            <a:endParaRPr lang="en-US"/>
          </a:p>
        </p:txBody>
      </p:sp>
    </p:spTree>
    <p:extLst>
      <p:ext uri="{BB962C8B-B14F-4D97-AF65-F5344CB8AC3E}">
        <p14:creationId xmlns:p14="http://schemas.microsoft.com/office/powerpoint/2010/main" val="16779295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EEA0D81-B221-3E4B-A372-7C96E534D0EA}" type="slidenum">
              <a:rPr lang="en-US" smtClean="0"/>
              <a:t>11</a:t>
            </a:fld>
            <a:endParaRPr lang="en-US"/>
          </a:p>
        </p:txBody>
      </p:sp>
    </p:spTree>
    <p:extLst>
      <p:ext uri="{BB962C8B-B14F-4D97-AF65-F5344CB8AC3E}">
        <p14:creationId xmlns:p14="http://schemas.microsoft.com/office/powerpoint/2010/main" val="16815443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labelled</a:t>
            </a:r>
            <a:r>
              <a:rPr lang="en-US" baseline="0" dirty="0" smtClean="0"/>
              <a:t> data.</a:t>
            </a:r>
            <a:endParaRPr lang="en-US" dirty="0"/>
          </a:p>
        </p:txBody>
      </p:sp>
      <p:sp>
        <p:nvSpPr>
          <p:cNvPr id="4" name="Slide Number Placeholder 3"/>
          <p:cNvSpPr>
            <a:spLocks noGrp="1"/>
          </p:cNvSpPr>
          <p:nvPr>
            <p:ph type="sldNum" sz="quarter" idx="10"/>
          </p:nvPr>
        </p:nvSpPr>
        <p:spPr/>
        <p:txBody>
          <a:bodyPr/>
          <a:lstStyle/>
          <a:p>
            <a:fld id="{6EEA0D81-B221-3E4B-A372-7C96E534D0EA}" type="slidenum">
              <a:rPr lang="en-US" smtClean="0"/>
              <a:t>13</a:t>
            </a:fld>
            <a:endParaRPr lang="en-US"/>
          </a:p>
        </p:txBody>
      </p:sp>
    </p:spTree>
    <p:extLst>
      <p:ext uri="{BB962C8B-B14F-4D97-AF65-F5344CB8AC3E}">
        <p14:creationId xmlns:p14="http://schemas.microsoft.com/office/powerpoint/2010/main" val="2059045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labelled</a:t>
            </a:r>
            <a:r>
              <a:rPr lang="en-US" baseline="0" dirty="0" smtClean="0"/>
              <a:t> data.</a:t>
            </a:r>
            <a:endParaRPr lang="en-US" dirty="0"/>
          </a:p>
        </p:txBody>
      </p:sp>
      <p:sp>
        <p:nvSpPr>
          <p:cNvPr id="4" name="Slide Number Placeholder 3"/>
          <p:cNvSpPr>
            <a:spLocks noGrp="1"/>
          </p:cNvSpPr>
          <p:nvPr>
            <p:ph type="sldNum" sz="quarter" idx="10"/>
          </p:nvPr>
        </p:nvSpPr>
        <p:spPr/>
        <p:txBody>
          <a:bodyPr/>
          <a:lstStyle/>
          <a:p>
            <a:fld id="{6EEA0D81-B221-3E4B-A372-7C96E534D0EA}" type="slidenum">
              <a:rPr lang="en-US" smtClean="0"/>
              <a:t>14</a:t>
            </a:fld>
            <a:endParaRPr lang="en-US"/>
          </a:p>
        </p:txBody>
      </p:sp>
    </p:spTree>
    <p:extLst>
      <p:ext uri="{BB962C8B-B14F-4D97-AF65-F5344CB8AC3E}">
        <p14:creationId xmlns:p14="http://schemas.microsoft.com/office/powerpoint/2010/main" val="9956682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EEA0D81-B221-3E4B-A372-7C96E534D0EA}" type="slidenum">
              <a:rPr lang="en-US" smtClean="0"/>
              <a:t>15</a:t>
            </a:fld>
            <a:endParaRPr lang="en-US"/>
          </a:p>
        </p:txBody>
      </p:sp>
    </p:spTree>
    <p:extLst>
      <p:ext uri="{BB962C8B-B14F-4D97-AF65-F5344CB8AC3E}">
        <p14:creationId xmlns:p14="http://schemas.microsoft.com/office/powerpoint/2010/main" val="3764526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labelled</a:t>
            </a:r>
            <a:r>
              <a:rPr lang="en-US" baseline="0" dirty="0" smtClean="0"/>
              <a:t> data.</a:t>
            </a:r>
            <a:endParaRPr lang="en-US" dirty="0"/>
          </a:p>
        </p:txBody>
      </p:sp>
      <p:sp>
        <p:nvSpPr>
          <p:cNvPr id="4" name="Slide Number Placeholder 3"/>
          <p:cNvSpPr>
            <a:spLocks noGrp="1"/>
          </p:cNvSpPr>
          <p:nvPr>
            <p:ph type="sldNum" sz="quarter" idx="10"/>
          </p:nvPr>
        </p:nvSpPr>
        <p:spPr/>
        <p:txBody>
          <a:bodyPr/>
          <a:lstStyle/>
          <a:p>
            <a:fld id="{6EEA0D81-B221-3E4B-A372-7C96E534D0EA}" type="slidenum">
              <a:rPr lang="en-US" smtClean="0"/>
              <a:t>19</a:t>
            </a:fld>
            <a:endParaRPr lang="en-US"/>
          </a:p>
        </p:txBody>
      </p:sp>
    </p:spTree>
    <p:extLst>
      <p:ext uri="{BB962C8B-B14F-4D97-AF65-F5344CB8AC3E}">
        <p14:creationId xmlns:p14="http://schemas.microsoft.com/office/powerpoint/2010/main" val="7589872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EEA0D81-B221-3E4B-A372-7C96E534D0EA}" type="slidenum">
              <a:rPr lang="en-US" smtClean="0"/>
              <a:t>25</a:t>
            </a:fld>
            <a:endParaRPr lang="en-US"/>
          </a:p>
        </p:txBody>
      </p:sp>
    </p:spTree>
    <p:extLst>
      <p:ext uri="{BB962C8B-B14F-4D97-AF65-F5344CB8AC3E}">
        <p14:creationId xmlns:p14="http://schemas.microsoft.com/office/powerpoint/2010/main" val="2954730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EEA0D81-B221-3E4B-A372-7C96E534D0EA}" type="slidenum">
              <a:rPr lang="en-US" smtClean="0"/>
              <a:t>26</a:t>
            </a:fld>
            <a:endParaRPr lang="en-US"/>
          </a:p>
        </p:txBody>
      </p:sp>
    </p:spTree>
    <p:extLst>
      <p:ext uri="{BB962C8B-B14F-4D97-AF65-F5344CB8AC3E}">
        <p14:creationId xmlns:p14="http://schemas.microsoft.com/office/powerpoint/2010/main" val="11586873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6.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resentation title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7499" y="2131432"/>
            <a:ext cx="7444405" cy="1152190"/>
          </a:xfrm>
        </p:spPr>
        <p:txBody>
          <a:bodyPr>
            <a:normAutofit/>
          </a:bodyPr>
          <a:lstStyle>
            <a:lvl1pPr>
              <a:defRPr sz="6500">
                <a:solidFill>
                  <a:srgbClr val="343E47"/>
                </a:solidFill>
              </a:defRPr>
            </a:lvl1pPr>
          </a:lstStyle>
          <a:p>
            <a:r>
              <a:rPr lang="en-US" dirty="0" smtClean="0"/>
              <a:t>Presentation title</a:t>
            </a:r>
            <a:endParaRPr lang="en-GB" dirty="0"/>
          </a:p>
        </p:txBody>
      </p:sp>
      <p:pic>
        <p:nvPicPr>
          <p:cNvPr id="6" name="AAIP_Col.png"/>
          <p:cNvPicPr>
            <a:picLocks noChangeAspect="1"/>
          </p:cNvPicPr>
          <p:nvPr userDrawn="1"/>
        </p:nvPicPr>
        <p:blipFill>
          <a:blip r:embed="rId2">
            <a:extLst/>
          </a:blip>
          <a:stretch>
            <a:fillRect/>
          </a:stretch>
        </p:blipFill>
        <p:spPr>
          <a:xfrm>
            <a:off x="6832019" y="385596"/>
            <a:ext cx="1859770" cy="1756110"/>
          </a:xfrm>
          <a:prstGeom prst="rect">
            <a:avLst/>
          </a:prstGeom>
          <a:ln w="12700">
            <a:miter lim="400000"/>
          </a:ln>
        </p:spPr>
      </p:pic>
      <p:sp>
        <p:nvSpPr>
          <p:cNvPr id="9" name="Text Placeholder 8"/>
          <p:cNvSpPr>
            <a:spLocks noGrp="1"/>
          </p:cNvSpPr>
          <p:nvPr>
            <p:ph type="body" sz="quarter" idx="10" hasCustomPrompt="1"/>
          </p:nvPr>
        </p:nvSpPr>
        <p:spPr>
          <a:xfrm>
            <a:off x="317498" y="3283622"/>
            <a:ext cx="7444406" cy="914400"/>
          </a:xfrm>
        </p:spPr>
        <p:txBody>
          <a:bodyPr>
            <a:normAutofit/>
          </a:bodyPr>
          <a:lstStyle>
            <a:lvl1pPr marL="0" indent="0">
              <a:buFontTx/>
              <a:buNone/>
              <a:defRPr sz="4200">
                <a:latin typeface="+mn-lt"/>
              </a:defRPr>
            </a:lvl1pPr>
          </a:lstStyle>
          <a:p>
            <a:pPr lvl="0"/>
            <a:r>
              <a:rPr lang="en-US" dirty="0" smtClean="0"/>
              <a:t>Sub-title</a:t>
            </a:r>
            <a:endParaRPr lang="en-GB" dirty="0"/>
          </a:p>
        </p:txBody>
      </p:sp>
    </p:spTree>
    <p:extLst>
      <p:ext uri="{BB962C8B-B14F-4D97-AF65-F5344CB8AC3E}">
        <p14:creationId xmlns:p14="http://schemas.microsoft.com/office/powerpoint/2010/main" val="27150441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Standard slide layout">
    <p:spTree>
      <p:nvGrpSpPr>
        <p:cNvPr id="1" name=""/>
        <p:cNvGrpSpPr/>
        <p:nvPr/>
      </p:nvGrpSpPr>
      <p:grpSpPr>
        <a:xfrm>
          <a:off x="0" y="0"/>
          <a:ext cx="0" cy="0"/>
          <a:chOff x="0" y="0"/>
          <a:chExt cx="0" cy="0"/>
        </a:xfrm>
      </p:grpSpPr>
      <p:pic>
        <p:nvPicPr>
          <p:cNvPr id="9" name="pasted-image.pdf"/>
          <p:cNvPicPr>
            <a:picLocks noChangeAspect="1"/>
          </p:cNvPicPr>
          <p:nvPr userDrawn="1"/>
        </p:nvPicPr>
        <p:blipFill rotWithShape="1">
          <a:blip r:embed="rId2">
            <a:extLst/>
          </a:blip>
          <a:srcRect t="44454" r="6800"/>
          <a:stretch/>
        </p:blipFill>
        <p:spPr>
          <a:xfrm>
            <a:off x="849884" y="-3374502"/>
            <a:ext cx="9716516" cy="6749004"/>
          </a:xfrm>
          <a:prstGeom prst="rect">
            <a:avLst/>
          </a:prstGeom>
          <a:ln w="12700">
            <a:miter lim="400000"/>
          </a:ln>
        </p:spPr>
      </p:pic>
      <p:sp>
        <p:nvSpPr>
          <p:cNvPr id="2" name="Title 1"/>
          <p:cNvSpPr>
            <a:spLocks noGrp="1"/>
          </p:cNvSpPr>
          <p:nvPr>
            <p:ph type="title" hasCustomPrompt="1"/>
          </p:nvPr>
        </p:nvSpPr>
        <p:spPr>
          <a:xfrm>
            <a:off x="628650" y="365125"/>
            <a:ext cx="7886700" cy="739775"/>
          </a:xfrm>
        </p:spPr>
        <p:txBody>
          <a:bodyPr>
            <a:noAutofit/>
          </a:bodyPr>
          <a:lstStyle>
            <a:lvl1pPr>
              <a:defRPr sz="5900">
                <a:solidFill>
                  <a:srgbClr val="343E47"/>
                </a:solidFill>
              </a:defRPr>
            </a:lvl1pPr>
          </a:lstStyle>
          <a:p>
            <a:r>
              <a:rPr lang="en-US" dirty="0" smtClean="0"/>
              <a:t>Slide title</a:t>
            </a:r>
            <a:endParaRPr lang="en-GB" dirty="0"/>
          </a:p>
        </p:txBody>
      </p:sp>
      <p:sp>
        <p:nvSpPr>
          <p:cNvPr id="3" name="Content Placeholder 2"/>
          <p:cNvSpPr>
            <a:spLocks noGrp="1"/>
          </p:cNvSpPr>
          <p:nvPr>
            <p:ph idx="1" hasCustomPrompt="1"/>
          </p:nvPr>
        </p:nvSpPr>
        <p:spPr>
          <a:xfrm>
            <a:off x="628650" y="2184400"/>
            <a:ext cx="7886700" cy="3992562"/>
          </a:xfrm>
        </p:spPr>
        <p:txBody>
          <a:bodyPr/>
          <a:lstStyle>
            <a:lvl1pPr>
              <a:buClr>
                <a:srgbClr val="65ACA9"/>
              </a:buClr>
              <a:defRPr>
                <a:solidFill>
                  <a:srgbClr val="343E47"/>
                </a:solidFill>
                <a:latin typeface="+mn-lt"/>
              </a:defRPr>
            </a:lvl1pPr>
            <a:lvl2pPr>
              <a:buClr>
                <a:srgbClr val="65ACA9"/>
              </a:buClr>
              <a:defRPr>
                <a:solidFill>
                  <a:srgbClr val="343E47"/>
                </a:solidFill>
                <a:latin typeface="+mn-lt"/>
              </a:defRPr>
            </a:lvl2pPr>
            <a:lvl3pPr>
              <a:buClr>
                <a:srgbClr val="65ACA9"/>
              </a:buClr>
              <a:defRPr>
                <a:solidFill>
                  <a:srgbClr val="343E47"/>
                </a:solidFill>
                <a:latin typeface="+mn-lt"/>
              </a:defRPr>
            </a:lvl3pPr>
            <a:lvl4pPr>
              <a:buClr>
                <a:srgbClr val="65ACA9"/>
              </a:buClr>
              <a:defRPr>
                <a:solidFill>
                  <a:srgbClr val="343E47"/>
                </a:solidFill>
                <a:latin typeface="+mn-lt"/>
              </a:defRPr>
            </a:lvl4pPr>
            <a:lvl5pPr>
              <a:buClr>
                <a:srgbClr val="65ACA9"/>
              </a:buClr>
              <a:defRPr>
                <a:solidFill>
                  <a:srgbClr val="343E47"/>
                </a:solidFill>
                <a:latin typeface="+mn-lt"/>
              </a:defRPr>
            </a:lvl5pPr>
          </a:lstStyle>
          <a:p>
            <a:pPr lvl="0"/>
            <a:r>
              <a:rPr lang="en-US" dirty="0" smtClean="0"/>
              <a:t>Bullet point 1</a:t>
            </a:r>
          </a:p>
          <a:p>
            <a:pPr lvl="1"/>
            <a:r>
              <a:rPr lang="en-US" dirty="0" smtClean="0"/>
              <a:t>Bullet point 2</a:t>
            </a:r>
          </a:p>
          <a:p>
            <a:pPr lvl="2"/>
            <a:r>
              <a:rPr lang="en-US" dirty="0" smtClean="0"/>
              <a:t>Bullet point 3</a:t>
            </a:r>
          </a:p>
          <a:p>
            <a:pPr lvl="3"/>
            <a:r>
              <a:rPr lang="en-US" dirty="0" smtClean="0"/>
              <a:t>Bullet point 4</a:t>
            </a:r>
          </a:p>
          <a:p>
            <a:pPr lvl="4"/>
            <a:r>
              <a:rPr lang="en-US" dirty="0" smtClean="0"/>
              <a:t>Bullet point 5</a:t>
            </a:r>
            <a:endParaRPr lang="en-GB" dirty="0"/>
          </a:p>
        </p:txBody>
      </p:sp>
      <p:pic>
        <p:nvPicPr>
          <p:cNvPr id="7" name="pasted-image.pdf"/>
          <p:cNvPicPr>
            <a:picLocks noChangeAspect="1"/>
          </p:cNvPicPr>
          <p:nvPr userDrawn="1"/>
        </p:nvPicPr>
        <p:blipFill>
          <a:blip r:embed="rId3">
            <a:extLst/>
          </a:blip>
          <a:stretch>
            <a:fillRect/>
          </a:stretch>
        </p:blipFill>
        <p:spPr>
          <a:xfrm>
            <a:off x="-14533" y="-127000"/>
            <a:ext cx="471733" cy="7150100"/>
          </a:xfrm>
          <a:prstGeom prst="rect">
            <a:avLst/>
          </a:prstGeom>
          <a:ln w="12700">
            <a:miter lim="400000"/>
          </a:ln>
        </p:spPr>
      </p:pic>
      <p:sp>
        <p:nvSpPr>
          <p:cNvPr id="12" name="Text Placeholder 11"/>
          <p:cNvSpPr>
            <a:spLocks noGrp="1"/>
          </p:cNvSpPr>
          <p:nvPr>
            <p:ph type="body" sz="quarter" idx="10" hasCustomPrompt="1"/>
          </p:nvPr>
        </p:nvSpPr>
        <p:spPr>
          <a:xfrm>
            <a:off x="628650" y="1301749"/>
            <a:ext cx="7886700" cy="558800"/>
          </a:xfrm>
        </p:spPr>
        <p:txBody>
          <a:bodyPr/>
          <a:lstStyle>
            <a:lvl1pPr marL="0" indent="0">
              <a:buNone/>
              <a:defRPr sz="4200">
                <a:solidFill>
                  <a:srgbClr val="65ACA9"/>
                </a:solidFill>
                <a:latin typeface="+mn-lt"/>
              </a:defRPr>
            </a:lvl1pPr>
          </a:lstStyle>
          <a:p>
            <a:pPr lvl="0"/>
            <a:r>
              <a:rPr lang="en-US" dirty="0" smtClean="0"/>
              <a:t>Sub-title</a:t>
            </a:r>
            <a:endParaRPr lang="en-GB" dirty="0"/>
          </a:p>
        </p:txBody>
      </p:sp>
    </p:spTree>
    <p:extLst>
      <p:ext uri="{BB962C8B-B14F-4D97-AF65-F5344CB8AC3E}">
        <p14:creationId xmlns:p14="http://schemas.microsoft.com/office/powerpoint/2010/main" val="39720341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Quote slide layout">
    <p:spTree>
      <p:nvGrpSpPr>
        <p:cNvPr id="1" name=""/>
        <p:cNvGrpSpPr/>
        <p:nvPr/>
      </p:nvGrpSpPr>
      <p:grpSpPr>
        <a:xfrm>
          <a:off x="0" y="0"/>
          <a:ext cx="0" cy="0"/>
          <a:chOff x="0" y="0"/>
          <a:chExt cx="0" cy="0"/>
        </a:xfrm>
      </p:grpSpPr>
      <p:pic>
        <p:nvPicPr>
          <p:cNvPr id="8" name="pasted-image.pdf"/>
          <p:cNvPicPr>
            <a:picLocks noChangeAspect="1"/>
          </p:cNvPicPr>
          <p:nvPr userDrawn="1"/>
        </p:nvPicPr>
        <p:blipFill rotWithShape="1">
          <a:blip r:embed="rId2">
            <a:extLst/>
          </a:blip>
          <a:srcRect l="10491" r="-14602"/>
          <a:stretch/>
        </p:blipFill>
        <p:spPr>
          <a:xfrm>
            <a:off x="-787400" y="-253999"/>
            <a:ext cx="12245858" cy="7747000"/>
          </a:xfrm>
          <a:prstGeom prst="rect">
            <a:avLst/>
          </a:prstGeom>
          <a:ln w="12700">
            <a:miter lim="400000"/>
          </a:ln>
        </p:spPr>
      </p:pic>
      <p:sp>
        <p:nvSpPr>
          <p:cNvPr id="3" name="Subtitle 2"/>
          <p:cNvSpPr>
            <a:spLocks noGrp="1"/>
          </p:cNvSpPr>
          <p:nvPr>
            <p:ph type="subTitle" idx="1" hasCustomPrompt="1"/>
          </p:nvPr>
        </p:nvSpPr>
        <p:spPr>
          <a:xfrm>
            <a:off x="1079500" y="3453920"/>
            <a:ext cx="6858000" cy="724380"/>
          </a:xfrm>
        </p:spPr>
        <p:txBody>
          <a:bodyPr>
            <a:normAutofit/>
          </a:bodyPr>
          <a:lstStyle>
            <a:lvl1pPr marL="0" indent="0" algn="ctr">
              <a:buNone/>
              <a:defRPr sz="4200">
                <a:latin typeface="+mn-lt"/>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a:defRPr sz="4500">
                <a:solidFill>
                  <a:srgbClr val="FEFCFF"/>
                </a:solidFill>
                <a:latin typeface="Arial"/>
                <a:ea typeface="Arial"/>
                <a:cs typeface="Arial"/>
                <a:sym typeface="Arial"/>
              </a:defRPr>
            </a:pPr>
            <a:r>
              <a:rPr lang="en-GB" dirty="0" smtClean="0">
                <a:latin typeface="+mn-lt"/>
              </a:rPr>
              <a:t>Quote goes here</a:t>
            </a:r>
            <a:endParaRPr lang="en-GB" dirty="0"/>
          </a:p>
        </p:txBody>
      </p:sp>
      <p:pic>
        <p:nvPicPr>
          <p:cNvPr id="9" name="AAIP_White.png"/>
          <p:cNvPicPr>
            <a:picLocks noChangeAspect="1"/>
          </p:cNvPicPr>
          <p:nvPr userDrawn="1"/>
        </p:nvPicPr>
        <p:blipFill>
          <a:blip r:embed="rId3">
            <a:extLst/>
          </a:blip>
          <a:stretch>
            <a:fillRect/>
          </a:stretch>
        </p:blipFill>
        <p:spPr>
          <a:xfrm>
            <a:off x="3536258" y="803435"/>
            <a:ext cx="1944484" cy="1836103"/>
          </a:xfrm>
          <a:prstGeom prst="rect">
            <a:avLst/>
          </a:prstGeom>
          <a:ln w="12700">
            <a:miter lim="400000"/>
          </a:ln>
        </p:spPr>
      </p:pic>
    </p:spTree>
    <p:extLst>
      <p:ext uri="{BB962C8B-B14F-4D97-AF65-F5344CB8AC3E}">
        <p14:creationId xmlns:p14="http://schemas.microsoft.com/office/powerpoint/2010/main" val="210011367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theme" Target="../theme/theme1.xml"/><Relationship Id="rId5" Type="http://schemas.openxmlformats.org/officeDocument/2006/relationships/image" Target="../media/image1.jpeg"/><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owerPoint_BG.jpg"/>
          <p:cNvPicPr>
            <a:picLocks noChangeAspect="1"/>
          </p:cNvPicPr>
          <p:nvPr userDrawn="1"/>
        </p:nvPicPr>
        <p:blipFill>
          <a:blip r:embed="rId5">
            <a:extLst/>
          </a:blip>
          <a:stretch>
            <a:fillRect/>
          </a:stretch>
        </p:blipFill>
        <p:spPr>
          <a:xfrm>
            <a:off x="-736600" y="-444500"/>
            <a:ext cx="10321672" cy="7722459"/>
          </a:xfrm>
          <a:prstGeom prst="rect">
            <a:avLst/>
          </a:prstGeom>
          <a:ln w="12700">
            <a:miter lim="400000"/>
          </a:ln>
        </p:spPr>
      </p:pic>
      <p:sp>
        <p:nvSpPr>
          <p:cNvPr id="2" name="Title Placeholder 1"/>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en-US" dirty="0" smtClean="0"/>
              <a:t>Click to edit Master title style</a:t>
            </a:r>
            <a:endParaRPr lang="en-GB"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4" name="Date Placeholder 3"/>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1F17957-9885-4FBD-AE10-168DFEB338A7}" type="datetimeFigureOut">
              <a:rPr lang="en-GB" smtClean="0"/>
              <a:t>08/07/2019</a:t>
            </a:fld>
            <a:endParaRPr lang="en-GB"/>
          </a:p>
        </p:txBody>
      </p:sp>
      <p:sp>
        <p:nvSpPr>
          <p:cNvPr id="5" name="Footer Placeholder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30FB627-531D-4C58-847E-E3DE4BD3F999}" type="slidenum">
              <a:rPr lang="en-GB" smtClean="0"/>
              <a:t>‹#›</a:t>
            </a:fld>
            <a:endParaRPr lang="en-GB"/>
          </a:p>
        </p:txBody>
      </p:sp>
    </p:spTree>
    <p:extLst>
      <p:ext uri="{BB962C8B-B14F-4D97-AF65-F5344CB8AC3E}">
        <p14:creationId xmlns:p14="http://schemas.microsoft.com/office/powerpoint/2010/main" val="4167802134"/>
      </p:ext>
    </p:extLst>
  </p:cSld>
  <p:clrMap bg1="lt1" tx1="dk1" bg2="lt2" tx2="dk2" accent1="accent1" accent2="accent2" accent3="accent3" accent4="accent4" accent5="accent5" accent6="accent6" hlink="hlink" folHlink="folHlink"/>
  <p:sldLayoutIdLst>
    <p:sldLayoutId id="2147483653" r:id="rId1"/>
    <p:sldLayoutId id="2147483652" r:id="rId2"/>
    <p:sldLayoutId id="2147483651" r:id="rId3"/>
  </p:sldLayoutIdLst>
  <p:txStyles>
    <p:titleStyle>
      <a:lvl1pPr algn="l" defTabSz="914400" rtl="0" eaLnBrk="1" latinLnBrk="0" hangingPunct="1">
        <a:lnSpc>
          <a:spcPct val="90000"/>
        </a:lnSpc>
        <a:spcBef>
          <a:spcPct val="0"/>
        </a:spcBef>
        <a:buNone/>
        <a:defRPr sz="4000" b="1" kern="1200">
          <a:solidFill>
            <a:srgbClr val="343E47"/>
          </a:solidFill>
          <a:latin typeface="+mn-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FFFFFF"/>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FFFFFF"/>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FFFFFF"/>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FFFFFF"/>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FFFFFF"/>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em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15.emf"/></Relationships>
</file>

<file path=ppt/slides/_rels/slide12.xml.rels><?xml version="1.0" encoding="UTF-8" standalone="yes"?>
<Relationships xmlns="http://schemas.openxmlformats.org/package/2006/relationships"><Relationship Id="rId3" Type="http://schemas.openxmlformats.org/officeDocument/2006/relationships/image" Target="../media/image17.jpg"/><Relationship Id="rId4" Type="http://schemas.openxmlformats.org/officeDocument/2006/relationships/image" Target="../media/image18.png"/><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9.em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21.jpg"/><Relationship Id="rId4" Type="http://schemas.openxmlformats.org/officeDocument/2006/relationships/image" Target="../media/image22.jpg"/><Relationship Id="rId5" Type="http://schemas.openxmlformats.org/officeDocument/2006/relationships/image" Target="../media/image23.emf"/><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7.pn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hyperlink" Target="https://airbus-h.assetsadobe2.com/is/image/content/dam/channel-specific/website-/products-and-services/aircraft/header/aircraft-families/commercial-aircraft-stage.jpg?wid=1920&amp;fit=fit,1&amp;qlt=85,0" TargetMode="External"/><Relationship Id="rId5" Type="http://schemas.openxmlformats.org/officeDocument/2006/relationships/image" Target="../media/image8.tiff"/><Relationship Id="rId6" Type="http://schemas.openxmlformats.org/officeDocument/2006/relationships/hyperlink" Target="https://www.guidedogsvictoria.com.au/wp-content/themes/default/static/img/puppy.png" TargetMode="External"/><Relationship Id="rId1" Type="http://schemas.openxmlformats.org/officeDocument/2006/relationships/slideLayout" Target="../slideLayouts/slideLayout2.xml"/><Relationship Id="rId2" Type="http://schemas.openxmlformats.org/officeDocument/2006/relationships/hyperlink" Target="http://caffe.berkeleyvision.org/"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tif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tif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3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em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png"/><Relationship Id="rId3" Type="http://schemas.openxmlformats.org/officeDocument/2006/relationships/image" Target="../media/image31.em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png"/><Relationship Id="rId3" Type="http://schemas.openxmlformats.org/officeDocument/2006/relationships/image" Target="../media/image34.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png"/><Relationship Id="rId3" Type="http://schemas.openxmlformats.org/officeDocument/2006/relationships/hyperlink" Target="https://playground.tensorflow.org/"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6.png"/><Relationship Id="rId3"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em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em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em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emf"/><Relationship Id="rId4" Type="http://schemas.openxmlformats.org/officeDocument/2006/relationships/image" Target="../media/image14.emf"/><Relationship Id="rId1" Type="http://schemas.openxmlformats.org/officeDocument/2006/relationships/slideLayout" Target="../slideLayouts/slideLayout2.xml"/><Relationship Id="rId2" Type="http://schemas.openxmlformats.org/officeDocument/2006/relationships/image" Target="../media/image12.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7499" y="1707776"/>
            <a:ext cx="7444405" cy="1575846"/>
          </a:xfrm>
        </p:spPr>
        <p:txBody>
          <a:bodyPr>
            <a:normAutofit/>
          </a:bodyPr>
          <a:lstStyle/>
          <a:p>
            <a:r>
              <a:rPr lang="en-GB" dirty="0" err="1" smtClean="0"/>
              <a:t>Headstart</a:t>
            </a:r>
            <a:r>
              <a:rPr lang="en-GB" dirty="0" smtClean="0"/>
              <a:t> 2019</a:t>
            </a:r>
            <a:endParaRPr lang="en-GB" dirty="0"/>
          </a:p>
        </p:txBody>
      </p:sp>
      <p:sp>
        <p:nvSpPr>
          <p:cNvPr id="3" name="Text Placeholder 2"/>
          <p:cNvSpPr>
            <a:spLocks noGrp="1"/>
          </p:cNvSpPr>
          <p:nvPr>
            <p:ph type="body" sz="quarter" idx="10"/>
          </p:nvPr>
        </p:nvSpPr>
        <p:spPr>
          <a:xfrm>
            <a:off x="317498" y="3283622"/>
            <a:ext cx="7444406" cy="754978"/>
          </a:xfrm>
        </p:spPr>
        <p:txBody>
          <a:bodyPr>
            <a:normAutofit fontScale="77500" lnSpcReduction="20000"/>
          </a:bodyPr>
          <a:lstStyle/>
          <a:p>
            <a:r>
              <a:rPr lang="en-GB" dirty="0" smtClean="0"/>
              <a:t>Looking through the eyes of a computer</a:t>
            </a:r>
            <a:endParaRPr lang="en-GB" dirty="0"/>
          </a:p>
        </p:txBody>
      </p:sp>
      <p:sp>
        <p:nvSpPr>
          <p:cNvPr id="4" name="TextBox 3"/>
          <p:cNvSpPr txBox="1"/>
          <p:nvPr/>
        </p:nvSpPr>
        <p:spPr>
          <a:xfrm>
            <a:off x="6936404" y="6045200"/>
            <a:ext cx="2581797" cy="584775"/>
          </a:xfrm>
          <a:prstGeom prst="rect">
            <a:avLst/>
          </a:prstGeom>
          <a:noFill/>
        </p:spPr>
        <p:txBody>
          <a:bodyPr wrap="none" rtlCol="0">
            <a:spAutoFit/>
          </a:bodyPr>
          <a:lstStyle/>
          <a:p>
            <a:r>
              <a:rPr lang="en-GB" sz="3200">
                <a:solidFill>
                  <a:schemeClr val="bg1"/>
                </a:solidFill>
              </a:rPr>
              <a:t>Colin Paterson</a:t>
            </a:r>
            <a:endParaRPr lang="en-US" sz="3200" dirty="0">
              <a:solidFill>
                <a:schemeClr val="bg1"/>
              </a:solidFill>
            </a:endParaRPr>
          </a:p>
        </p:txBody>
      </p:sp>
    </p:spTree>
    <p:extLst>
      <p:ext uri="{BB962C8B-B14F-4D97-AF65-F5344CB8AC3E}">
        <p14:creationId xmlns:p14="http://schemas.microsoft.com/office/powerpoint/2010/main" val="59353485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4549" y="1281458"/>
            <a:ext cx="7062321" cy="5462170"/>
          </a:xfrm>
          <a:prstGeom prst="rect">
            <a:avLst/>
          </a:prstGeom>
        </p:spPr>
      </p:pic>
      <p:sp>
        <p:nvSpPr>
          <p:cNvPr id="2" name="Title 1"/>
          <p:cNvSpPr>
            <a:spLocks noGrp="1"/>
          </p:cNvSpPr>
          <p:nvPr>
            <p:ph type="title"/>
          </p:nvPr>
        </p:nvSpPr>
        <p:spPr/>
        <p:txBody>
          <a:bodyPr/>
          <a:lstStyle/>
          <a:p>
            <a:r>
              <a:rPr lang="en-GB" dirty="0" smtClean="0"/>
              <a:t>ML: </a:t>
            </a:r>
            <a:r>
              <a:rPr lang="en-GB" sz="4800" dirty="0" smtClean="0"/>
              <a:t>Measuring error (Loss)</a:t>
            </a:r>
            <a:endParaRPr lang="en-GB" sz="4800" dirty="0"/>
          </a:p>
        </p:txBody>
      </p:sp>
      <p:cxnSp>
        <p:nvCxnSpPr>
          <p:cNvPr id="10" name="Straight Connector 9"/>
          <p:cNvCxnSpPr/>
          <p:nvPr/>
        </p:nvCxnSpPr>
        <p:spPr>
          <a:xfrm flipH="1">
            <a:off x="1803850" y="1636180"/>
            <a:ext cx="4517867" cy="363080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5214257" y="3451580"/>
            <a:ext cx="284052" cy="369332"/>
          </a:xfrm>
          <a:prstGeom prst="rect">
            <a:avLst/>
          </a:prstGeom>
          <a:noFill/>
        </p:spPr>
        <p:txBody>
          <a:bodyPr wrap="none" rtlCol="0">
            <a:spAutoFit/>
          </a:bodyPr>
          <a:lstStyle/>
          <a:p>
            <a:r>
              <a:rPr lang="en-US" dirty="0" smtClean="0"/>
              <a:t>x</a:t>
            </a:r>
            <a:endParaRPr lang="en-US" dirty="0"/>
          </a:p>
        </p:txBody>
      </p:sp>
      <p:sp>
        <p:nvSpPr>
          <p:cNvPr id="5" name="TextBox 4"/>
          <p:cNvSpPr txBox="1"/>
          <p:nvPr/>
        </p:nvSpPr>
        <p:spPr>
          <a:xfrm>
            <a:off x="2928257" y="3145971"/>
            <a:ext cx="284052" cy="369332"/>
          </a:xfrm>
          <a:prstGeom prst="rect">
            <a:avLst/>
          </a:prstGeom>
          <a:noFill/>
        </p:spPr>
        <p:txBody>
          <a:bodyPr wrap="none" rtlCol="0">
            <a:spAutoFit/>
          </a:bodyPr>
          <a:lstStyle/>
          <a:p>
            <a:r>
              <a:rPr lang="en-US" dirty="0" smtClean="0"/>
              <a:t>x</a:t>
            </a:r>
            <a:endParaRPr lang="en-US" dirty="0"/>
          </a:p>
        </p:txBody>
      </p:sp>
      <p:cxnSp>
        <p:nvCxnSpPr>
          <p:cNvPr id="7" name="Straight Connector 6"/>
          <p:cNvCxnSpPr/>
          <p:nvPr/>
        </p:nvCxnSpPr>
        <p:spPr>
          <a:xfrm flipV="1">
            <a:off x="5356283" y="2394857"/>
            <a:ext cx="0" cy="1241389"/>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3070283" y="3330637"/>
            <a:ext cx="0" cy="903906"/>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234222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ML : </a:t>
            </a:r>
            <a:r>
              <a:rPr lang="en-US" sz="4800" dirty="0" smtClean="0"/>
              <a:t>Training a model</a:t>
            </a:r>
            <a:endParaRPr lang="en-US" sz="4800"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00415" y="1756229"/>
            <a:ext cx="6718300" cy="4064000"/>
          </a:xfrm>
          <a:prstGeom prst="rect">
            <a:avLst/>
          </a:prstGeom>
        </p:spPr>
      </p:pic>
    </p:spTree>
    <p:extLst>
      <p:ext uri="{BB962C8B-B14F-4D97-AF65-F5344CB8AC3E}">
        <p14:creationId xmlns:p14="http://schemas.microsoft.com/office/powerpoint/2010/main" val="20969355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Classification</a:t>
            </a:r>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9266" y="1844675"/>
            <a:ext cx="6175166" cy="470737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82341" y="3456214"/>
            <a:ext cx="3244182" cy="307521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8650" y="1104900"/>
            <a:ext cx="5897880" cy="273558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 name="Rectangle 2"/>
          <p:cNvSpPr/>
          <p:nvPr/>
        </p:nvSpPr>
        <p:spPr>
          <a:xfrm>
            <a:off x="6756400" y="6400800"/>
            <a:ext cx="647700" cy="1512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03107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Classification</a:t>
            </a: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9200" y="1104900"/>
            <a:ext cx="7306150" cy="5650753"/>
          </a:xfrm>
          <a:prstGeom prst="rect">
            <a:avLst/>
          </a:prstGeom>
        </p:spPr>
      </p:pic>
      <p:cxnSp>
        <p:nvCxnSpPr>
          <p:cNvPr id="7" name="Straight Connector 6"/>
          <p:cNvCxnSpPr/>
          <p:nvPr/>
        </p:nvCxnSpPr>
        <p:spPr>
          <a:xfrm flipH="1">
            <a:off x="2420472" y="1425388"/>
            <a:ext cx="4693022" cy="4370294"/>
          </a:xfrm>
          <a:prstGeom prst="line">
            <a:avLst/>
          </a:prstGeom>
          <a:ln w="381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7562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pic>
        <p:nvPicPr>
          <p:cNvPr id="3" name="Picture 2"/>
          <p:cNvPicPr>
            <a:picLocks noChangeAspect="1"/>
          </p:cNvPicPr>
          <p:nvPr/>
        </p:nvPicPr>
        <p:blipFill>
          <a:blip r:embed="rId3"/>
          <a:stretch>
            <a:fillRect/>
          </a:stretch>
        </p:blipFill>
        <p:spPr>
          <a:xfrm>
            <a:off x="762000" y="1382755"/>
            <a:ext cx="4831674" cy="3608345"/>
          </a:xfrm>
          <a:prstGeom prst="rect">
            <a:avLst/>
          </a:prstGeom>
          <a:ln>
            <a:solidFill>
              <a:schemeClr val="tx1"/>
            </a:solidFill>
          </a:ln>
        </p:spPr>
      </p:pic>
      <p:sp>
        <p:nvSpPr>
          <p:cNvPr id="4" name="TextBox 3"/>
          <p:cNvSpPr txBox="1"/>
          <p:nvPr/>
        </p:nvSpPr>
        <p:spPr>
          <a:xfrm>
            <a:off x="4775200" y="3930127"/>
            <a:ext cx="4191000" cy="2677656"/>
          </a:xfrm>
          <a:prstGeom prst="rect">
            <a:avLst/>
          </a:prstGeom>
          <a:solidFill>
            <a:schemeClr val="accent4">
              <a:lumMod val="40000"/>
              <a:lumOff val="60000"/>
            </a:schemeClr>
          </a:solidFill>
          <a:ln>
            <a:solidFill>
              <a:schemeClr val="tx1"/>
            </a:solidFill>
          </a:ln>
        </p:spPr>
        <p:txBody>
          <a:bodyPr wrap="square" rtlCol="0">
            <a:spAutoFit/>
          </a:bodyPr>
          <a:lstStyle/>
          <a:p>
            <a:r>
              <a:rPr lang="en-US" sz="2400" dirty="0" smtClean="0"/>
              <a:t>Use the application to find a function which could be used to separate the clusters.</a:t>
            </a:r>
          </a:p>
          <a:p>
            <a:endParaRPr lang="en-US" sz="2400" dirty="0"/>
          </a:p>
          <a:p>
            <a:r>
              <a:rPr lang="en-US" sz="2400" dirty="0" smtClean="0"/>
              <a:t>Is their a systematic way of doing this?</a:t>
            </a:r>
          </a:p>
          <a:p>
            <a:endParaRPr lang="en-US" sz="2400" dirty="0"/>
          </a:p>
        </p:txBody>
      </p:sp>
    </p:spTree>
    <p:extLst>
      <p:ext uri="{BB962C8B-B14F-4D97-AF65-F5344CB8AC3E}">
        <p14:creationId xmlns:p14="http://schemas.microsoft.com/office/powerpoint/2010/main" val="147264501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More complex problems</a:t>
            </a: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5201" y="1307984"/>
            <a:ext cx="2616200" cy="2441786"/>
          </a:xfrm>
          <a:prstGeom prst="rect">
            <a:avLst/>
          </a:prstGeom>
          <a:ln>
            <a:solidFill>
              <a:schemeClr val="tx1"/>
            </a:solidFill>
          </a:ln>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83200" y="1320800"/>
            <a:ext cx="3232150" cy="2428970"/>
          </a:xfrm>
          <a:prstGeom prst="rect">
            <a:avLst/>
          </a:prstGeom>
          <a:ln>
            <a:solidFill>
              <a:schemeClr val="tx1"/>
            </a:solidFill>
          </a:ln>
        </p:spPr>
      </p:pic>
      <p:pic>
        <p:nvPicPr>
          <p:cNvPr id="7" name="Picture 6"/>
          <p:cNvPicPr>
            <a:picLocks noChangeAspect="1"/>
          </p:cNvPicPr>
          <p:nvPr/>
        </p:nvPicPr>
        <p:blipFill>
          <a:blip r:embed="rId5"/>
          <a:stretch>
            <a:fillRect/>
          </a:stretch>
        </p:blipFill>
        <p:spPr>
          <a:xfrm>
            <a:off x="3048000" y="3945466"/>
            <a:ext cx="3556000" cy="2836334"/>
          </a:xfrm>
          <a:prstGeom prst="rect">
            <a:avLst/>
          </a:prstGeom>
          <a:ln>
            <a:solidFill>
              <a:schemeClr val="tx1"/>
            </a:solidFill>
          </a:ln>
        </p:spPr>
      </p:pic>
    </p:spTree>
    <p:extLst>
      <p:ext uri="{BB962C8B-B14F-4D97-AF65-F5344CB8AC3E}">
        <p14:creationId xmlns:p14="http://schemas.microsoft.com/office/powerpoint/2010/main" val="157911213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Spreadsheets</a:t>
            </a:r>
            <a:endParaRPr lang="en-US" dirty="0"/>
          </a:p>
        </p:txBody>
      </p:sp>
      <p:pic>
        <p:nvPicPr>
          <p:cNvPr id="5" name="Picture 4"/>
          <p:cNvPicPr>
            <a:picLocks noChangeAspect="1"/>
          </p:cNvPicPr>
          <p:nvPr/>
        </p:nvPicPr>
        <p:blipFill>
          <a:blip r:embed="rId2"/>
          <a:stretch>
            <a:fillRect/>
          </a:stretch>
        </p:blipFill>
        <p:spPr>
          <a:xfrm>
            <a:off x="863600" y="1269641"/>
            <a:ext cx="6991904" cy="4902559"/>
          </a:xfrm>
          <a:prstGeom prst="rect">
            <a:avLst/>
          </a:prstGeom>
        </p:spPr>
      </p:pic>
      <p:sp>
        <p:nvSpPr>
          <p:cNvPr id="6" name="Rectangle 5"/>
          <p:cNvSpPr/>
          <p:nvPr/>
        </p:nvSpPr>
        <p:spPr>
          <a:xfrm>
            <a:off x="5404450" y="6336941"/>
            <a:ext cx="3739550" cy="369332"/>
          </a:xfrm>
          <a:prstGeom prst="rect">
            <a:avLst/>
          </a:prstGeom>
        </p:spPr>
        <p:txBody>
          <a:bodyPr wrap="none">
            <a:spAutoFit/>
          </a:bodyPr>
          <a:lstStyle/>
          <a:p>
            <a:r>
              <a:rPr lang="en-US" dirty="0"/>
              <a:t>http://think-</a:t>
            </a:r>
            <a:r>
              <a:rPr lang="en-US" dirty="0" err="1"/>
              <a:t>maths.co.uk</a:t>
            </a:r>
            <a:r>
              <a:rPr lang="en-US" dirty="0"/>
              <a:t>/spreadsheet</a:t>
            </a:r>
          </a:p>
        </p:txBody>
      </p:sp>
    </p:spTree>
    <p:extLst>
      <p:ext uri="{BB962C8B-B14F-4D97-AF65-F5344CB8AC3E}">
        <p14:creationId xmlns:p14="http://schemas.microsoft.com/office/powerpoint/2010/main" val="208559129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Convolutional Layers</a:t>
            </a:r>
            <a:endParaRPr lang="en-US" dirty="0"/>
          </a:p>
        </p:txBody>
      </p:sp>
      <p:pic>
        <p:nvPicPr>
          <p:cNvPr id="5" name="Picture 4"/>
          <p:cNvPicPr>
            <a:picLocks noChangeAspect="1"/>
          </p:cNvPicPr>
          <p:nvPr/>
        </p:nvPicPr>
        <p:blipFill>
          <a:blip r:embed="rId2"/>
          <a:stretch>
            <a:fillRect/>
          </a:stretch>
        </p:blipFill>
        <p:spPr>
          <a:xfrm>
            <a:off x="1371600" y="1285511"/>
            <a:ext cx="6604000" cy="4681133"/>
          </a:xfrm>
          <a:prstGeom prst="rect">
            <a:avLst/>
          </a:prstGeom>
        </p:spPr>
      </p:pic>
      <p:sp>
        <p:nvSpPr>
          <p:cNvPr id="6" name="TextBox 5"/>
          <p:cNvSpPr txBox="1"/>
          <p:nvPr/>
        </p:nvSpPr>
        <p:spPr>
          <a:xfrm>
            <a:off x="4752220" y="6362700"/>
            <a:ext cx="4391780" cy="369332"/>
          </a:xfrm>
          <a:prstGeom prst="rect">
            <a:avLst/>
          </a:prstGeom>
          <a:noFill/>
        </p:spPr>
        <p:txBody>
          <a:bodyPr wrap="none" rtlCol="0">
            <a:spAutoFit/>
          </a:bodyPr>
          <a:lstStyle/>
          <a:p>
            <a:r>
              <a:rPr lang="en-US" dirty="0" smtClean="0"/>
              <a:t>Deep Learning with </a:t>
            </a:r>
            <a:r>
              <a:rPr lang="en-US" dirty="0"/>
              <a:t>Python : </a:t>
            </a:r>
            <a:r>
              <a:rPr lang="en-US" dirty="0" smtClean="0"/>
              <a:t>François </a:t>
            </a:r>
            <a:r>
              <a:rPr lang="en-US" dirty="0" err="1" smtClean="0"/>
              <a:t>Chollet</a:t>
            </a:r>
            <a:endParaRPr lang="en-US" dirty="0"/>
          </a:p>
        </p:txBody>
      </p:sp>
    </p:spTree>
    <p:extLst>
      <p:ext uri="{BB962C8B-B14F-4D97-AF65-F5344CB8AC3E}">
        <p14:creationId xmlns:p14="http://schemas.microsoft.com/office/powerpoint/2010/main" val="825000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Convolutional Layers</a:t>
            </a:r>
            <a:endParaRPr lang="en-US" dirty="0"/>
          </a:p>
        </p:txBody>
      </p:sp>
      <p:pic>
        <p:nvPicPr>
          <p:cNvPr id="3" name="Picture 2"/>
          <p:cNvPicPr>
            <a:picLocks noChangeAspect="1"/>
          </p:cNvPicPr>
          <p:nvPr/>
        </p:nvPicPr>
        <p:blipFill>
          <a:blip r:embed="rId2"/>
          <a:stretch>
            <a:fillRect/>
          </a:stretch>
        </p:blipFill>
        <p:spPr>
          <a:xfrm>
            <a:off x="628650" y="1677633"/>
            <a:ext cx="8347003" cy="3707167"/>
          </a:xfrm>
          <a:prstGeom prst="rect">
            <a:avLst/>
          </a:prstGeom>
        </p:spPr>
      </p:pic>
      <p:sp>
        <p:nvSpPr>
          <p:cNvPr id="4" name="Rectangle 3"/>
          <p:cNvSpPr/>
          <p:nvPr/>
        </p:nvSpPr>
        <p:spPr>
          <a:xfrm>
            <a:off x="628650" y="6478233"/>
            <a:ext cx="8515350" cy="276999"/>
          </a:xfrm>
          <a:prstGeom prst="rect">
            <a:avLst/>
          </a:prstGeom>
        </p:spPr>
        <p:txBody>
          <a:bodyPr wrap="square">
            <a:spAutoFit/>
          </a:bodyPr>
          <a:lstStyle/>
          <a:p>
            <a:pPr algn="r"/>
            <a:r>
              <a:rPr lang="en-US" sz="1200" dirty="0"/>
              <a:t>https://</a:t>
            </a:r>
            <a:r>
              <a:rPr lang="en-US" sz="1200" dirty="0" err="1"/>
              <a:t>towardsdatascience.com</a:t>
            </a:r>
            <a:r>
              <a:rPr lang="en-US" sz="1200" dirty="0"/>
              <a:t>/understanding-convolutions-using-excel-886ca0a964b7</a:t>
            </a:r>
          </a:p>
        </p:txBody>
      </p:sp>
    </p:spTree>
    <p:extLst>
      <p:ext uri="{BB962C8B-B14F-4D97-AF65-F5344CB8AC3E}">
        <p14:creationId xmlns:p14="http://schemas.microsoft.com/office/powerpoint/2010/main" val="125948318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pic>
        <p:nvPicPr>
          <p:cNvPr id="5" name="Picture 4"/>
          <p:cNvPicPr>
            <a:picLocks noChangeAspect="1"/>
          </p:cNvPicPr>
          <p:nvPr/>
        </p:nvPicPr>
        <p:blipFill>
          <a:blip r:embed="rId3"/>
          <a:stretch>
            <a:fillRect/>
          </a:stretch>
        </p:blipFill>
        <p:spPr>
          <a:xfrm>
            <a:off x="1128888" y="1231899"/>
            <a:ext cx="7507111" cy="519723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11013844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a:xfrm>
            <a:off x="628650" y="1701800"/>
            <a:ext cx="7886700" cy="711200"/>
          </a:xfrm>
        </p:spPr>
        <p:txBody>
          <a:bodyPr/>
          <a:lstStyle/>
          <a:p>
            <a:r>
              <a:rPr lang="en-US" dirty="0"/>
              <a:t>http://</a:t>
            </a:r>
            <a:r>
              <a:rPr lang="en-US" dirty="0" err="1"/>
              <a:t>caffe.berkeleyvision.org</a:t>
            </a:r>
            <a:endParaRPr lang="en-US" dirty="0"/>
          </a:p>
        </p:txBody>
      </p:sp>
      <p:pic>
        <p:nvPicPr>
          <p:cNvPr id="5" name="Picture 4">
            <a:hlinkClick r:id="rId2"/>
          </p:cNvPr>
          <p:cNvPicPr>
            <a:picLocks noChangeAspect="1"/>
          </p:cNvPicPr>
          <p:nvPr/>
        </p:nvPicPr>
        <p:blipFill>
          <a:blip r:embed="rId3"/>
          <a:stretch>
            <a:fillRect/>
          </a:stretch>
        </p:blipFill>
        <p:spPr>
          <a:xfrm>
            <a:off x="488950" y="2582880"/>
            <a:ext cx="8483600" cy="2527282"/>
          </a:xfrm>
          <a:prstGeom prst="rect">
            <a:avLst/>
          </a:prstGeom>
        </p:spPr>
      </p:pic>
      <p:pic>
        <p:nvPicPr>
          <p:cNvPr id="7" name="Picture 6">
            <a:hlinkClick r:id="rId4"/>
          </p:cNvPr>
          <p:cNvPicPr>
            <a:picLocks noChangeAspect="1"/>
          </p:cNvPicPr>
          <p:nvPr/>
        </p:nvPicPr>
        <p:blipFill>
          <a:blip r:embed="rId5"/>
          <a:stretch>
            <a:fillRect/>
          </a:stretch>
        </p:blipFill>
        <p:spPr>
          <a:xfrm>
            <a:off x="7302500" y="5613400"/>
            <a:ext cx="1297890" cy="974742"/>
          </a:xfrm>
          <a:prstGeom prst="rect">
            <a:avLst/>
          </a:prstGeom>
        </p:spPr>
      </p:pic>
      <p:pic>
        <p:nvPicPr>
          <p:cNvPr id="8" name="Picture 7">
            <a:hlinkClick r:id="rId6"/>
          </p:cNvPr>
          <p:cNvPicPr>
            <a:picLocks noChangeAspect="1"/>
          </p:cNvPicPr>
          <p:nvPr/>
        </p:nvPicPr>
        <p:blipFill>
          <a:blip r:embed="rId5"/>
          <a:stretch>
            <a:fillRect/>
          </a:stretch>
        </p:blipFill>
        <p:spPr>
          <a:xfrm>
            <a:off x="5753100" y="5613400"/>
            <a:ext cx="1297890" cy="974742"/>
          </a:xfrm>
          <a:prstGeom prst="rect">
            <a:avLst/>
          </a:prstGeom>
        </p:spPr>
      </p:pic>
    </p:spTree>
    <p:extLst>
      <p:ext uri="{BB962C8B-B14F-4D97-AF65-F5344CB8AC3E}">
        <p14:creationId xmlns:p14="http://schemas.microsoft.com/office/powerpoint/2010/main" val="190493560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Neural Networks</a:t>
            </a:r>
            <a:endParaRPr lang="en-US" dirty="0"/>
          </a:p>
        </p:txBody>
      </p:sp>
      <p:pic>
        <p:nvPicPr>
          <p:cNvPr id="5" name="Picture 4"/>
          <p:cNvPicPr>
            <a:picLocks noChangeAspect="1"/>
          </p:cNvPicPr>
          <p:nvPr/>
        </p:nvPicPr>
        <p:blipFill>
          <a:blip r:embed="rId2"/>
          <a:stretch>
            <a:fillRect/>
          </a:stretch>
        </p:blipFill>
        <p:spPr>
          <a:xfrm>
            <a:off x="2396380" y="1104900"/>
            <a:ext cx="4676774" cy="5450748"/>
          </a:xfrm>
          <a:prstGeom prst="rect">
            <a:avLst/>
          </a:prstGeom>
        </p:spPr>
      </p:pic>
    </p:spTree>
    <p:extLst>
      <p:ext uri="{BB962C8B-B14F-4D97-AF65-F5344CB8AC3E}">
        <p14:creationId xmlns:p14="http://schemas.microsoft.com/office/powerpoint/2010/main" val="115224931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Artificial Neuron</a:t>
            </a:r>
            <a:endParaRPr lang="en-US" dirty="0"/>
          </a:p>
        </p:txBody>
      </p:sp>
      <p:sp>
        <p:nvSpPr>
          <p:cNvPr id="6" name="Oval 5"/>
          <p:cNvSpPr/>
          <p:nvPr/>
        </p:nvSpPr>
        <p:spPr>
          <a:xfrm>
            <a:off x="3496235" y="3415553"/>
            <a:ext cx="968188" cy="9681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600" dirty="0"/>
          </a:p>
        </p:txBody>
      </p:sp>
      <p:sp>
        <p:nvSpPr>
          <p:cNvPr id="7" name="Rectangle 6"/>
          <p:cNvSpPr/>
          <p:nvPr/>
        </p:nvSpPr>
        <p:spPr>
          <a:xfrm>
            <a:off x="5338482" y="3341594"/>
            <a:ext cx="1277471" cy="11161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smtClean="0">
                <a:solidFill>
                  <a:schemeClr val="tx1"/>
                </a:solidFill>
              </a:rPr>
              <a:t>f(x*)</a:t>
            </a:r>
            <a:endParaRPr lang="en-US" sz="4400" dirty="0">
              <a:solidFill>
                <a:schemeClr val="tx1"/>
              </a:solidFill>
            </a:endParaRPr>
          </a:p>
        </p:txBody>
      </p:sp>
      <p:cxnSp>
        <p:nvCxnSpPr>
          <p:cNvPr id="9" name="Straight Arrow Connector 8"/>
          <p:cNvCxnSpPr>
            <a:stCxn id="6" idx="6"/>
            <a:endCxn id="7" idx="1"/>
          </p:cNvCxnSpPr>
          <p:nvPr/>
        </p:nvCxnSpPr>
        <p:spPr>
          <a:xfrm>
            <a:off x="4464423" y="3899647"/>
            <a:ext cx="874059"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endCxn id="6" idx="2"/>
          </p:cNvCxnSpPr>
          <p:nvPr/>
        </p:nvCxnSpPr>
        <p:spPr>
          <a:xfrm>
            <a:off x="1627094" y="3899647"/>
            <a:ext cx="1869141"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endCxn id="6" idx="1"/>
          </p:cNvCxnSpPr>
          <p:nvPr/>
        </p:nvCxnSpPr>
        <p:spPr>
          <a:xfrm>
            <a:off x="1779494" y="2823882"/>
            <a:ext cx="1858529" cy="73345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endCxn id="6" idx="3"/>
          </p:cNvCxnSpPr>
          <p:nvPr/>
        </p:nvCxnSpPr>
        <p:spPr>
          <a:xfrm flipV="1">
            <a:off x="1779494" y="4241953"/>
            <a:ext cx="1858529" cy="89482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1001717" y="2149150"/>
            <a:ext cx="777777" cy="1015663"/>
          </a:xfrm>
          <a:prstGeom prst="rect">
            <a:avLst/>
          </a:prstGeom>
          <a:noFill/>
        </p:spPr>
        <p:txBody>
          <a:bodyPr wrap="none" rtlCol="0">
            <a:spAutoFit/>
          </a:bodyPr>
          <a:lstStyle/>
          <a:p>
            <a:r>
              <a:rPr lang="en-US" sz="6000" dirty="0" smtClean="0"/>
              <a:t>x</a:t>
            </a:r>
            <a:r>
              <a:rPr lang="en-US" sz="6000" baseline="-25000" dirty="0" smtClean="0"/>
              <a:t>1</a:t>
            </a:r>
            <a:endParaRPr lang="en-US" sz="6000" baseline="-25000" dirty="0"/>
          </a:p>
        </p:txBody>
      </p:sp>
      <p:sp>
        <p:nvSpPr>
          <p:cNvPr id="22" name="TextBox 21"/>
          <p:cNvSpPr txBox="1"/>
          <p:nvPr/>
        </p:nvSpPr>
        <p:spPr>
          <a:xfrm>
            <a:off x="1001717" y="3341594"/>
            <a:ext cx="777777" cy="1015663"/>
          </a:xfrm>
          <a:prstGeom prst="rect">
            <a:avLst/>
          </a:prstGeom>
          <a:noFill/>
        </p:spPr>
        <p:txBody>
          <a:bodyPr wrap="none" rtlCol="0">
            <a:spAutoFit/>
          </a:bodyPr>
          <a:lstStyle/>
          <a:p>
            <a:r>
              <a:rPr lang="en-US" sz="6000" dirty="0" smtClean="0"/>
              <a:t>x</a:t>
            </a:r>
            <a:r>
              <a:rPr lang="en-US" sz="6000" baseline="-25000" dirty="0" smtClean="0"/>
              <a:t>2</a:t>
            </a:r>
            <a:endParaRPr lang="en-US" sz="6000" baseline="-25000" dirty="0"/>
          </a:p>
        </p:txBody>
      </p:sp>
      <p:sp>
        <p:nvSpPr>
          <p:cNvPr id="23" name="TextBox 22"/>
          <p:cNvSpPr txBox="1"/>
          <p:nvPr/>
        </p:nvSpPr>
        <p:spPr>
          <a:xfrm>
            <a:off x="1001717" y="4584260"/>
            <a:ext cx="777777" cy="1015663"/>
          </a:xfrm>
          <a:prstGeom prst="rect">
            <a:avLst/>
          </a:prstGeom>
          <a:noFill/>
        </p:spPr>
        <p:txBody>
          <a:bodyPr wrap="none" rtlCol="0">
            <a:spAutoFit/>
          </a:bodyPr>
          <a:lstStyle/>
          <a:p>
            <a:r>
              <a:rPr lang="en-US" sz="6000" dirty="0" smtClean="0"/>
              <a:t>x</a:t>
            </a:r>
            <a:r>
              <a:rPr lang="en-US" sz="6000" baseline="-25000" dirty="0"/>
              <a:t>3</a:t>
            </a:r>
          </a:p>
        </p:txBody>
      </p:sp>
      <p:cxnSp>
        <p:nvCxnSpPr>
          <p:cNvPr id="24" name="Straight Arrow Connector 23"/>
          <p:cNvCxnSpPr/>
          <p:nvPr/>
        </p:nvCxnSpPr>
        <p:spPr>
          <a:xfrm>
            <a:off x="6615953" y="3899647"/>
            <a:ext cx="874059"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4437273" y="2850367"/>
            <a:ext cx="901209" cy="1015663"/>
          </a:xfrm>
          <a:prstGeom prst="rect">
            <a:avLst/>
          </a:prstGeom>
          <a:noFill/>
        </p:spPr>
        <p:txBody>
          <a:bodyPr wrap="none" rtlCol="0">
            <a:spAutoFit/>
          </a:bodyPr>
          <a:lstStyle/>
          <a:p>
            <a:r>
              <a:rPr lang="en-US" sz="6000" dirty="0" smtClean="0"/>
              <a:t>x*</a:t>
            </a:r>
            <a:endParaRPr lang="en-US" sz="6000" dirty="0"/>
          </a:p>
        </p:txBody>
      </p:sp>
      <p:sp>
        <p:nvSpPr>
          <p:cNvPr id="26" name="TextBox 25"/>
          <p:cNvSpPr txBox="1"/>
          <p:nvPr/>
        </p:nvSpPr>
        <p:spPr>
          <a:xfrm>
            <a:off x="3708974" y="3364921"/>
            <a:ext cx="567784" cy="1015663"/>
          </a:xfrm>
          <a:prstGeom prst="rect">
            <a:avLst/>
          </a:prstGeom>
          <a:noFill/>
        </p:spPr>
        <p:txBody>
          <a:bodyPr wrap="none" rtlCol="0">
            <a:spAutoFit/>
          </a:bodyPr>
          <a:lstStyle/>
          <a:p>
            <a:r>
              <a:rPr lang="en-US" sz="6000" dirty="0" smtClean="0"/>
              <a:t>+</a:t>
            </a:r>
            <a:endParaRPr lang="en-US" sz="6000" dirty="0"/>
          </a:p>
        </p:txBody>
      </p:sp>
      <p:sp>
        <p:nvSpPr>
          <p:cNvPr id="27" name="Oval 26"/>
          <p:cNvSpPr/>
          <p:nvPr/>
        </p:nvSpPr>
        <p:spPr>
          <a:xfrm>
            <a:off x="2708758" y="2149150"/>
            <a:ext cx="4344224" cy="3450773"/>
          </a:xfrm>
          <a:prstGeom prst="ellipse">
            <a:avLst/>
          </a:prstGeom>
          <a:noFill/>
          <a:ln w="381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p:cNvSpPr txBox="1"/>
          <p:nvPr/>
        </p:nvSpPr>
        <p:spPr>
          <a:xfrm>
            <a:off x="3048001" y="2883243"/>
            <a:ext cx="508473" cy="461665"/>
          </a:xfrm>
          <a:prstGeom prst="rect">
            <a:avLst/>
          </a:prstGeom>
          <a:noFill/>
        </p:spPr>
        <p:txBody>
          <a:bodyPr wrap="none" rtlCol="0">
            <a:spAutoFit/>
          </a:bodyPr>
          <a:lstStyle/>
          <a:p>
            <a:r>
              <a:rPr lang="en-US" sz="2400" dirty="0" smtClean="0"/>
              <a:t>w</a:t>
            </a:r>
            <a:r>
              <a:rPr lang="en-US" sz="2400" baseline="-25000" dirty="0" smtClean="0"/>
              <a:t>1</a:t>
            </a:r>
            <a:endParaRPr lang="en-US" sz="2400" baseline="-25000" dirty="0"/>
          </a:p>
        </p:txBody>
      </p:sp>
      <p:sp>
        <p:nvSpPr>
          <p:cNvPr id="29" name="TextBox 28"/>
          <p:cNvSpPr txBox="1"/>
          <p:nvPr/>
        </p:nvSpPr>
        <p:spPr>
          <a:xfrm>
            <a:off x="2724264" y="3447182"/>
            <a:ext cx="508473" cy="461665"/>
          </a:xfrm>
          <a:prstGeom prst="rect">
            <a:avLst/>
          </a:prstGeom>
          <a:noFill/>
        </p:spPr>
        <p:txBody>
          <a:bodyPr wrap="none" rtlCol="0">
            <a:spAutoFit/>
          </a:bodyPr>
          <a:lstStyle/>
          <a:p>
            <a:r>
              <a:rPr lang="en-US" sz="2400" dirty="0" smtClean="0"/>
              <a:t>w</a:t>
            </a:r>
            <a:r>
              <a:rPr lang="en-US" sz="2400" baseline="-25000" dirty="0" smtClean="0"/>
              <a:t>2</a:t>
            </a:r>
            <a:endParaRPr lang="en-US" sz="2400" baseline="-25000" dirty="0"/>
          </a:p>
        </p:txBody>
      </p:sp>
      <p:sp>
        <p:nvSpPr>
          <p:cNvPr id="30" name="TextBox 29"/>
          <p:cNvSpPr txBox="1"/>
          <p:nvPr/>
        </p:nvSpPr>
        <p:spPr>
          <a:xfrm>
            <a:off x="2789265" y="3996035"/>
            <a:ext cx="508473" cy="461665"/>
          </a:xfrm>
          <a:prstGeom prst="rect">
            <a:avLst/>
          </a:prstGeom>
          <a:noFill/>
        </p:spPr>
        <p:txBody>
          <a:bodyPr wrap="none" rtlCol="0">
            <a:spAutoFit/>
          </a:bodyPr>
          <a:lstStyle/>
          <a:p>
            <a:r>
              <a:rPr lang="en-US" sz="2400" dirty="0" smtClean="0"/>
              <a:t>w</a:t>
            </a:r>
            <a:r>
              <a:rPr lang="en-US" sz="2400" baseline="-25000" dirty="0" smtClean="0"/>
              <a:t>3</a:t>
            </a:r>
            <a:endParaRPr lang="en-US" sz="2400" baseline="-25000" dirty="0"/>
          </a:p>
        </p:txBody>
      </p:sp>
      <p:sp>
        <p:nvSpPr>
          <p:cNvPr id="32" name="TextBox 31"/>
          <p:cNvSpPr txBox="1"/>
          <p:nvPr/>
        </p:nvSpPr>
        <p:spPr>
          <a:xfrm>
            <a:off x="2197827" y="5929267"/>
            <a:ext cx="5407249" cy="769441"/>
          </a:xfrm>
          <a:prstGeom prst="rect">
            <a:avLst/>
          </a:prstGeom>
          <a:noFill/>
        </p:spPr>
        <p:txBody>
          <a:bodyPr wrap="none" rtlCol="0">
            <a:spAutoFit/>
          </a:bodyPr>
          <a:lstStyle/>
          <a:p>
            <a:r>
              <a:rPr lang="en-US" sz="4400" dirty="0" smtClean="0"/>
              <a:t>x* = w</a:t>
            </a:r>
            <a:r>
              <a:rPr lang="en-US" sz="4400" baseline="-25000" dirty="0" smtClean="0"/>
              <a:t>1</a:t>
            </a:r>
            <a:r>
              <a:rPr lang="en-US" sz="4400" dirty="0" smtClean="0"/>
              <a:t>x</a:t>
            </a:r>
            <a:r>
              <a:rPr lang="en-US" sz="4400" baseline="-25000" dirty="0" smtClean="0"/>
              <a:t>1</a:t>
            </a:r>
            <a:r>
              <a:rPr lang="en-US" sz="4400" dirty="0" smtClean="0"/>
              <a:t> + w</a:t>
            </a:r>
            <a:r>
              <a:rPr lang="en-US" sz="4400" baseline="-25000" dirty="0" smtClean="0"/>
              <a:t>2</a:t>
            </a:r>
            <a:r>
              <a:rPr lang="en-US" sz="4400" dirty="0" smtClean="0"/>
              <a:t>x</a:t>
            </a:r>
            <a:r>
              <a:rPr lang="en-US" sz="4400" baseline="-25000" dirty="0" smtClean="0"/>
              <a:t>2</a:t>
            </a:r>
            <a:r>
              <a:rPr lang="en-US" sz="4400" dirty="0" smtClean="0"/>
              <a:t> + w</a:t>
            </a:r>
            <a:r>
              <a:rPr lang="en-US" sz="4400" baseline="-25000" dirty="0" smtClean="0"/>
              <a:t>3</a:t>
            </a:r>
            <a:r>
              <a:rPr lang="en-US" sz="4400" dirty="0" smtClean="0"/>
              <a:t>x</a:t>
            </a:r>
            <a:r>
              <a:rPr lang="en-US" sz="4400" baseline="-25000" dirty="0" smtClean="0"/>
              <a:t>3</a:t>
            </a:r>
            <a:endParaRPr lang="en-US" sz="4400" baseline="-25000" dirty="0"/>
          </a:p>
        </p:txBody>
      </p:sp>
    </p:spTree>
    <p:extLst>
      <p:ext uri="{BB962C8B-B14F-4D97-AF65-F5344CB8AC3E}">
        <p14:creationId xmlns:p14="http://schemas.microsoft.com/office/powerpoint/2010/main" val="884227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additive="base">
                                        <p:cTn id="7" dur="500" fill="hold"/>
                                        <p:tgtEl>
                                          <p:spTgt spid="32"/>
                                        </p:tgtEl>
                                        <p:attrNameLst>
                                          <p:attrName>ppt_x</p:attrName>
                                        </p:attrNameLst>
                                      </p:cBhvr>
                                      <p:tavLst>
                                        <p:tav tm="0">
                                          <p:val>
                                            <p:strVal val="#ppt_x"/>
                                          </p:val>
                                        </p:tav>
                                        <p:tav tm="100000">
                                          <p:val>
                                            <p:strVal val="#ppt_x"/>
                                          </p:val>
                                        </p:tav>
                                      </p:tavLst>
                                    </p:anim>
                                    <p:anim calcmode="lin" valueType="num">
                                      <p:cBhvr additive="base">
                                        <p:cTn id="8"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Activation Functions</a:t>
            </a:r>
            <a:endParaRPr lang="en-US" dirty="0"/>
          </a:p>
        </p:txBody>
      </p:sp>
      <p:pic>
        <p:nvPicPr>
          <p:cNvPr id="5" name="Picture 4"/>
          <p:cNvPicPr>
            <a:picLocks noChangeAspect="1"/>
          </p:cNvPicPr>
          <p:nvPr/>
        </p:nvPicPr>
        <p:blipFill>
          <a:blip r:embed="rId2"/>
          <a:stretch>
            <a:fillRect/>
          </a:stretch>
        </p:blipFill>
        <p:spPr>
          <a:xfrm>
            <a:off x="628650" y="1494864"/>
            <a:ext cx="8291238" cy="4166347"/>
          </a:xfrm>
          <a:prstGeom prst="rect">
            <a:avLst/>
          </a:prstGeom>
          <a:ln>
            <a:solidFill>
              <a:schemeClr val="tx1"/>
            </a:solidFill>
          </a:ln>
        </p:spPr>
      </p:pic>
      <p:sp>
        <p:nvSpPr>
          <p:cNvPr id="6" name="TextBox 5"/>
          <p:cNvSpPr txBox="1"/>
          <p:nvPr/>
        </p:nvSpPr>
        <p:spPr>
          <a:xfrm>
            <a:off x="2038016" y="6441141"/>
            <a:ext cx="7105984" cy="276999"/>
          </a:xfrm>
          <a:prstGeom prst="rect">
            <a:avLst/>
          </a:prstGeom>
          <a:noFill/>
        </p:spPr>
        <p:txBody>
          <a:bodyPr wrap="none" rtlCol="0">
            <a:spAutoFit/>
          </a:bodyPr>
          <a:lstStyle/>
          <a:p>
            <a:r>
              <a:rPr lang="en-US" sz="1200" dirty="0"/>
              <a:t>https://</a:t>
            </a:r>
            <a:r>
              <a:rPr lang="en-US" sz="1200" dirty="0" err="1"/>
              <a:t>medium.com</a:t>
            </a:r>
            <a:r>
              <a:rPr lang="en-US" sz="1200" dirty="0"/>
              <a:t>/@shrutijadon10104776/survey-on-activation-functions-for-deep-learning-9689331ba092</a:t>
            </a:r>
          </a:p>
        </p:txBody>
      </p:sp>
    </p:spTree>
    <p:extLst>
      <p:ext uri="{BB962C8B-B14F-4D97-AF65-F5344CB8AC3E}">
        <p14:creationId xmlns:p14="http://schemas.microsoft.com/office/powerpoint/2010/main" val="114333583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5"/>
            <a:ext cx="7886700" cy="1819275"/>
          </a:xfrm>
        </p:spPr>
        <p:txBody>
          <a:bodyPr/>
          <a:lstStyle/>
          <a:p>
            <a:r>
              <a:rPr lang="en-US" dirty="0">
                <a:solidFill>
                  <a:schemeClr val="tx1"/>
                </a:solidFill>
              </a:rPr>
              <a:t>Universal Approximation Theorem</a:t>
            </a:r>
          </a:p>
        </p:txBody>
      </p:sp>
      <p:sp>
        <p:nvSpPr>
          <p:cNvPr id="3" name="Content Placeholder 2"/>
          <p:cNvSpPr>
            <a:spLocks noGrp="1"/>
          </p:cNvSpPr>
          <p:nvPr>
            <p:ph idx="1"/>
          </p:nvPr>
        </p:nvSpPr>
        <p:spPr>
          <a:xfrm>
            <a:off x="628650" y="2743200"/>
            <a:ext cx="7886700" cy="3433762"/>
          </a:xfrm>
        </p:spPr>
        <p:txBody>
          <a:bodyPr/>
          <a:lstStyle/>
          <a:p>
            <a:pPr lvl="1"/>
            <a:r>
              <a:rPr lang="en-US" dirty="0" smtClean="0">
                <a:solidFill>
                  <a:schemeClr val="tx1"/>
                </a:solidFill>
              </a:rPr>
              <a:t>(</a:t>
            </a:r>
            <a:r>
              <a:rPr lang="en-US" dirty="0">
                <a:solidFill>
                  <a:schemeClr val="tx1"/>
                </a:solidFill>
              </a:rPr>
              <a:t>Neural Networks) can approximate every non-linear </a:t>
            </a:r>
            <a:r>
              <a:rPr lang="en-US" dirty="0" smtClean="0">
                <a:solidFill>
                  <a:schemeClr val="tx1"/>
                </a:solidFill>
              </a:rPr>
              <a:t>real-valued </a:t>
            </a:r>
            <a:r>
              <a:rPr lang="en-US" dirty="0">
                <a:solidFill>
                  <a:schemeClr val="tx1"/>
                </a:solidFill>
              </a:rPr>
              <a:t>function of n real-valued inputs</a:t>
            </a:r>
          </a:p>
          <a:p>
            <a:endParaRPr lang="en-US" dirty="0">
              <a:solidFill>
                <a:schemeClr val="tx1"/>
              </a:solidFill>
            </a:endParaRPr>
          </a:p>
        </p:txBody>
      </p:sp>
    </p:spTree>
    <p:extLst>
      <p:ext uri="{BB962C8B-B14F-4D97-AF65-F5344CB8AC3E}">
        <p14:creationId xmlns:p14="http://schemas.microsoft.com/office/powerpoint/2010/main" val="158564145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p:cNvGrpSpPr/>
          <p:nvPr/>
        </p:nvGrpSpPr>
        <p:grpSpPr>
          <a:xfrm>
            <a:off x="3149225" y="3792071"/>
            <a:ext cx="2272553" cy="1912096"/>
            <a:chOff x="3149225" y="3792071"/>
            <a:chExt cx="2272553" cy="1912096"/>
          </a:xfrm>
        </p:grpSpPr>
        <p:cxnSp>
          <p:nvCxnSpPr>
            <p:cNvPr id="23" name="Straight Arrow Connector 22"/>
            <p:cNvCxnSpPr/>
            <p:nvPr/>
          </p:nvCxnSpPr>
          <p:spPr>
            <a:xfrm>
              <a:off x="3149225" y="5499846"/>
              <a:ext cx="227255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flipV="1">
              <a:off x="3348316" y="3792071"/>
              <a:ext cx="0" cy="191209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p:txBody>
          <a:bodyPr/>
          <a:lstStyle/>
          <a:p>
            <a:r>
              <a:rPr lang="en-US" dirty="0" smtClean="0"/>
              <a:t>XOR Gate Example</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672591398"/>
              </p:ext>
            </p:extLst>
          </p:nvPr>
        </p:nvGraphicFramePr>
        <p:xfrm>
          <a:off x="1524000" y="1397000"/>
          <a:ext cx="6096000" cy="1854200"/>
        </p:xfrm>
        <a:graphic>
          <a:graphicData uri="http://schemas.openxmlformats.org/drawingml/2006/table">
            <a:tbl>
              <a:tblPr firstRow="1" bandRow="1">
                <a:tableStyleId>{073A0DAA-6AF3-43AB-8588-CEC1D06C72B9}</a:tableStyleId>
              </a:tblPr>
              <a:tblGrid>
                <a:gridCol w="2032000"/>
                <a:gridCol w="2032000"/>
                <a:gridCol w="2032000"/>
              </a:tblGrid>
              <a:tr h="370840">
                <a:tc>
                  <a:txBody>
                    <a:bodyPr/>
                    <a:lstStyle/>
                    <a:p>
                      <a:pPr algn="ctr"/>
                      <a:r>
                        <a:rPr lang="en-US" dirty="0" smtClean="0"/>
                        <a:t>Input 1</a:t>
                      </a:r>
                      <a:endParaRPr lang="en-US" dirty="0"/>
                    </a:p>
                  </a:txBody>
                  <a:tcPr/>
                </a:tc>
                <a:tc>
                  <a:txBody>
                    <a:bodyPr/>
                    <a:lstStyle/>
                    <a:p>
                      <a:pPr algn="ctr"/>
                      <a:r>
                        <a:rPr lang="en-US" dirty="0" smtClean="0"/>
                        <a:t>Input 2</a:t>
                      </a:r>
                      <a:endParaRPr lang="en-US" dirty="0"/>
                    </a:p>
                  </a:txBody>
                  <a:tcPr/>
                </a:tc>
                <a:tc>
                  <a:txBody>
                    <a:bodyPr/>
                    <a:lstStyle/>
                    <a:p>
                      <a:pPr algn="ctr"/>
                      <a:r>
                        <a:rPr lang="en-US" dirty="0" smtClean="0"/>
                        <a:t>Output</a:t>
                      </a:r>
                      <a:endParaRPr lang="en-US" dirty="0"/>
                    </a:p>
                  </a:txBody>
                  <a:tcPr/>
                </a:tc>
              </a:tr>
              <a:tr h="370840">
                <a:tc>
                  <a:txBody>
                    <a:bodyPr/>
                    <a:lstStyle/>
                    <a:p>
                      <a:pPr algn="ctr"/>
                      <a:r>
                        <a:rPr lang="en-US" dirty="0" smtClean="0"/>
                        <a:t>0</a:t>
                      </a:r>
                      <a:endParaRPr lang="en-US" dirty="0"/>
                    </a:p>
                  </a:txBody>
                  <a:tcPr/>
                </a:tc>
                <a:tc>
                  <a:txBody>
                    <a:bodyPr/>
                    <a:lstStyle/>
                    <a:p>
                      <a:pPr algn="ctr"/>
                      <a:r>
                        <a:rPr lang="en-US" dirty="0" smtClean="0"/>
                        <a:t>0</a:t>
                      </a:r>
                      <a:endParaRPr lang="en-US" dirty="0"/>
                    </a:p>
                  </a:txBody>
                  <a:tcPr/>
                </a:tc>
                <a:tc>
                  <a:txBody>
                    <a:bodyPr/>
                    <a:lstStyle/>
                    <a:p>
                      <a:pPr algn="ctr"/>
                      <a:r>
                        <a:rPr lang="en-US" dirty="0" smtClean="0"/>
                        <a:t>0</a:t>
                      </a:r>
                      <a:endParaRPr lang="en-US" dirty="0"/>
                    </a:p>
                  </a:txBody>
                  <a:tcPr/>
                </a:tc>
              </a:tr>
              <a:tr h="370840">
                <a:tc>
                  <a:txBody>
                    <a:bodyPr/>
                    <a:lstStyle/>
                    <a:p>
                      <a:pPr algn="ctr"/>
                      <a:r>
                        <a:rPr lang="en-US" dirty="0" smtClean="0"/>
                        <a:t>0</a:t>
                      </a:r>
                      <a:endParaRPr lang="en-US" dirty="0"/>
                    </a:p>
                  </a:txBody>
                  <a:tcPr/>
                </a:tc>
                <a:tc>
                  <a:txBody>
                    <a:bodyPr/>
                    <a:lstStyle/>
                    <a:p>
                      <a:pPr algn="ctr"/>
                      <a:r>
                        <a:rPr lang="en-US" dirty="0" smtClean="0"/>
                        <a:t>1</a:t>
                      </a:r>
                      <a:endParaRPr lang="en-US" dirty="0"/>
                    </a:p>
                  </a:txBody>
                  <a:tcPr/>
                </a:tc>
                <a:tc>
                  <a:txBody>
                    <a:bodyPr/>
                    <a:lstStyle/>
                    <a:p>
                      <a:pPr algn="ctr"/>
                      <a:r>
                        <a:rPr lang="en-US" dirty="0" smtClean="0"/>
                        <a:t>1</a:t>
                      </a:r>
                      <a:endParaRPr lang="en-US" dirty="0"/>
                    </a:p>
                  </a:txBody>
                  <a:tcPr/>
                </a:tc>
              </a:tr>
              <a:tr h="370840">
                <a:tc>
                  <a:txBody>
                    <a:bodyPr/>
                    <a:lstStyle/>
                    <a:p>
                      <a:pPr algn="ctr"/>
                      <a:r>
                        <a:rPr lang="en-US" dirty="0" smtClean="0"/>
                        <a:t>1</a:t>
                      </a:r>
                      <a:endParaRPr lang="en-US" dirty="0"/>
                    </a:p>
                  </a:txBody>
                  <a:tcPr/>
                </a:tc>
                <a:tc>
                  <a:txBody>
                    <a:bodyPr/>
                    <a:lstStyle/>
                    <a:p>
                      <a:pPr algn="ctr"/>
                      <a:r>
                        <a:rPr lang="en-US" dirty="0" smtClean="0"/>
                        <a:t>0</a:t>
                      </a:r>
                      <a:endParaRPr lang="en-US" dirty="0"/>
                    </a:p>
                  </a:txBody>
                  <a:tcPr/>
                </a:tc>
                <a:tc>
                  <a:txBody>
                    <a:bodyPr/>
                    <a:lstStyle/>
                    <a:p>
                      <a:pPr algn="ctr"/>
                      <a:r>
                        <a:rPr lang="en-US" dirty="0" smtClean="0"/>
                        <a:t>1</a:t>
                      </a:r>
                      <a:endParaRPr lang="en-US" dirty="0"/>
                    </a:p>
                  </a:txBody>
                  <a:tcPr/>
                </a:tc>
              </a:tr>
              <a:tr h="370840">
                <a:tc>
                  <a:txBody>
                    <a:bodyPr/>
                    <a:lstStyle/>
                    <a:p>
                      <a:pPr algn="ctr"/>
                      <a:r>
                        <a:rPr lang="en-US" dirty="0" smtClean="0"/>
                        <a:t>1</a:t>
                      </a:r>
                      <a:endParaRPr lang="en-US" dirty="0"/>
                    </a:p>
                  </a:txBody>
                  <a:tcPr/>
                </a:tc>
                <a:tc>
                  <a:txBody>
                    <a:bodyPr/>
                    <a:lstStyle/>
                    <a:p>
                      <a:pPr algn="ctr"/>
                      <a:r>
                        <a:rPr lang="en-US" dirty="0" smtClean="0"/>
                        <a:t>1</a:t>
                      </a:r>
                      <a:endParaRPr lang="en-US" dirty="0"/>
                    </a:p>
                  </a:txBody>
                  <a:tcPr/>
                </a:tc>
                <a:tc>
                  <a:txBody>
                    <a:bodyPr/>
                    <a:lstStyle/>
                    <a:p>
                      <a:pPr algn="ctr"/>
                      <a:r>
                        <a:rPr lang="en-US" dirty="0" smtClean="0"/>
                        <a:t>0</a:t>
                      </a:r>
                      <a:endParaRPr lang="en-US" dirty="0"/>
                    </a:p>
                  </a:txBody>
                  <a:tcPr/>
                </a:tc>
              </a:tr>
            </a:tbl>
          </a:graphicData>
        </a:graphic>
      </p:graphicFrame>
      <p:grpSp>
        <p:nvGrpSpPr>
          <p:cNvPr id="28" name="Group 27"/>
          <p:cNvGrpSpPr/>
          <p:nvPr/>
        </p:nvGrpSpPr>
        <p:grpSpPr>
          <a:xfrm>
            <a:off x="3203012" y="4150518"/>
            <a:ext cx="1514290" cy="1494630"/>
            <a:chOff x="3203012" y="4150518"/>
            <a:chExt cx="1514290" cy="1494630"/>
          </a:xfrm>
        </p:grpSpPr>
        <p:sp>
          <p:nvSpPr>
            <p:cNvPr id="17" name="Rectangle 16"/>
            <p:cNvSpPr/>
            <p:nvPr/>
          </p:nvSpPr>
          <p:spPr>
            <a:xfrm>
              <a:off x="4426695" y="5354541"/>
              <a:ext cx="290607" cy="2906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3203012" y="4150518"/>
              <a:ext cx="290607" cy="2906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 name="Group 26"/>
          <p:cNvGrpSpPr/>
          <p:nvPr/>
        </p:nvGrpSpPr>
        <p:grpSpPr>
          <a:xfrm>
            <a:off x="3149225" y="4084915"/>
            <a:ext cx="1621866" cy="1614022"/>
            <a:chOff x="3149225" y="4084915"/>
            <a:chExt cx="1621866" cy="1614022"/>
          </a:xfrm>
        </p:grpSpPr>
        <p:sp>
          <p:nvSpPr>
            <p:cNvPr id="19" name="Oval 18"/>
            <p:cNvSpPr/>
            <p:nvPr/>
          </p:nvSpPr>
          <p:spPr>
            <a:xfrm>
              <a:off x="3149225" y="5300754"/>
              <a:ext cx="398183" cy="398183"/>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4372908" y="4084915"/>
              <a:ext cx="398183" cy="398183"/>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9" name="TextBox 28"/>
          <p:cNvSpPr txBox="1"/>
          <p:nvPr/>
        </p:nvSpPr>
        <p:spPr>
          <a:xfrm>
            <a:off x="5023271" y="5645148"/>
            <a:ext cx="797013" cy="369332"/>
          </a:xfrm>
          <a:prstGeom prst="rect">
            <a:avLst/>
          </a:prstGeom>
          <a:noFill/>
        </p:spPr>
        <p:txBody>
          <a:bodyPr wrap="none" rtlCol="0">
            <a:spAutoFit/>
          </a:bodyPr>
          <a:lstStyle/>
          <a:p>
            <a:r>
              <a:rPr lang="en-US" dirty="0" smtClean="0"/>
              <a:t>input1</a:t>
            </a:r>
            <a:endParaRPr lang="en-US" dirty="0"/>
          </a:p>
        </p:txBody>
      </p:sp>
      <p:sp>
        <p:nvSpPr>
          <p:cNvPr id="30" name="TextBox 29"/>
          <p:cNvSpPr txBox="1"/>
          <p:nvPr/>
        </p:nvSpPr>
        <p:spPr>
          <a:xfrm>
            <a:off x="2405999" y="3603087"/>
            <a:ext cx="797013" cy="369332"/>
          </a:xfrm>
          <a:prstGeom prst="rect">
            <a:avLst/>
          </a:prstGeom>
          <a:noFill/>
        </p:spPr>
        <p:txBody>
          <a:bodyPr wrap="none" rtlCol="0">
            <a:spAutoFit/>
          </a:bodyPr>
          <a:lstStyle/>
          <a:p>
            <a:r>
              <a:rPr lang="en-US" dirty="0" smtClean="0"/>
              <a:t>input2</a:t>
            </a:r>
            <a:endParaRPr lang="en-US" dirty="0"/>
          </a:p>
        </p:txBody>
      </p:sp>
    </p:spTree>
    <p:extLst>
      <p:ext uri="{BB962C8B-B14F-4D97-AF65-F5344CB8AC3E}">
        <p14:creationId xmlns:p14="http://schemas.microsoft.com/office/powerpoint/2010/main" val="1504153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fill="hold"/>
                                        <p:tgtEl>
                                          <p:spTgt spid="27"/>
                                        </p:tgtEl>
                                        <p:attrNameLst>
                                          <p:attrName>ppt_x</p:attrName>
                                        </p:attrNameLst>
                                      </p:cBhvr>
                                      <p:tavLst>
                                        <p:tav tm="0">
                                          <p:val>
                                            <p:strVal val="#ppt_x"/>
                                          </p:val>
                                        </p:tav>
                                        <p:tav tm="100000">
                                          <p:val>
                                            <p:strVal val="#ppt_x"/>
                                          </p:val>
                                        </p:tav>
                                      </p:tavLst>
                                    </p:anim>
                                    <p:anim calcmode="lin" valueType="num">
                                      <p:cBhvr additive="base">
                                        <p:cTn id="8"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8"/>
                                        </p:tgtEl>
                                        <p:attrNameLst>
                                          <p:attrName>style.visibility</p:attrName>
                                        </p:attrNameLst>
                                      </p:cBhvr>
                                      <p:to>
                                        <p:strVal val="visible"/>
                                      </p:to>
                                    </p:set>
                                    <p:anim calcmode="lin" valueType="num">
                                      <p:cBhvr additive="base">
                                        <p:cTn id="13" dur="500" fill="hold"/>
                                        <p:tgtEl>
                                          <p:spTgt spid="28"/>
                                        </p:tgtEl>
                                        <p:attrNameLst>
                                          <p:attrName>ppt_x</p:attrName>
                                        </p:attrNameLst>
                                      </p:cBhvr>
                                      <p:tavLst>
                                        <p:tav tm="0">
                                          <p:val>
                                            <p:strVal val="#ppt_x"/>
                                          </p:val>
                                        </p:tav>
                                        <p:tav tm="100000">
                                          <p:val>
                                            <p:strVal val="#ppt_x"/>
                                          </p:val>
                                        </p:tav>
                                      </p:tavLst>
                                    </p:anim>
                                    <p:anim calcmode="lin" valueType="num">
                                      <p:cBhvr additive="base">
                                        <p:cTn id="14"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XOR Gate example</a:t>
            </a:r>
            <a:endParaRPr lang="en-US" dirty="0"/>
          </a:p>
        </p:txBody>
      </p:sp>
      <p:sp>
        <p:nvSpPr>
          <p:cNvPr id="5" name="Oval 4"/>
          <p:cNvSpPr/>
          <p:nvPr/>
        </p:nvSpPr>
        <p:spPr>
          <a:xfrm>
            <a:off x="2521527" y="2909454"/>
            <a:ext cx="471055" cy="471055"/>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2521524" y="4505591"/>
            <a:ext cx="471055" cy="471055"/>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948545" y="2909454"/>
            <a:ext cx="471055" cy="471055"/>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3948542" y="4505591"/>
            <a:ext cx="471055" cy="471055"/>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5313362" y="3660754"/>
            <a:ext cx="471055" cy="471055"/>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Arrow Connector 11"/>
          <p:cNvCxnSpPr>
            <a:stCxn id="8" idx="6"/>
            <a:endCxn id="10" idx="1"/>
          </p:cNvCxnSpPr>
          <p:nvPr/>
        </p:nvCxnSpPr>
        <p:spPr>
          <a:xfrm>
            <a:off x="4419600" y="3144982"/>
            <a:ext cx="962746" cy="5847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9" idx="6"/>
            <a:endCxn id="10" idx="3"/>
          </p:cNvCxnSpPr>
          <p:nvPr/>
        </p:nvCxnSpPr>
        <p:spPr>
          <a:xfrm flipV="1">
            <a:off x="4419597" y="4062825"/>
            <a:ext cx="962749" cy="6782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5" idx="6"/>
            <a:endCxn id="8" idx="2"/>
          </p:cNvCxnSpPr>
          <p:nvPr/>
        </p:nvCxnSpPr>
        <p:spPr>
          <a:xfrm>
            <a:off x="2992582" y="3144982"/>
            <a:ext cx="95596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5" idx="5"/>
            <a:endCxn id="9" idx="1"/>
          </p:cNvCxnSpPr>
          <p:nvPr/>
        </p:nvCxnSpPr>
        <p:spPr>
          <a:xfrm>
            <a:off x="2923598" y="3311525"/>
            <a:ext cx="1093928" cy="12630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6" idx="6"/>
            <a:endCxn id="9" idx="2"/>
          </p:cNvCxnSpPr>
          <p:nvPr/>
        </p:nvCxnSpPr>
        <p:spPr>
          <a:xfrm>
            <a:off x="2992579" y="4741119"/>
            <a:ext cx="95596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6" idx="7"/>
            <a:endCxn id="8" idx="3"/>
          </p:cNvCxnSpPr>
          <p:nvPr/>
        </p:nvCxnSpPr>
        <p:spPr>
          <a:xfrm flipV="1">
            <a:off x="2923595" y="3311525"/>
            <a:ext cx="1093934" cy="12630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10" idx="6"/>
          </p:cNvCxnSpPr>
          <p:nvPr/>
        </p:nvCxnSpPr>
        <p:spPr>
          <a:xfrm flipV="1">
            <a:off x="5784417" y="3896281"/>
            <a:ext cx="734291"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endCxn id="9" idx="4"/>
          </p:cNvCxnSpPr>
          <p:nvPr/>
        </p:nvCxnSpPr>
        <p:spPr>
          <a:xfrm flipV="1">
            <a:off x="4184069" y="4976646"/>
            <a:ext cx="1" cy="11464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endCxn id="8" idx="0"/>
          </p:cNvCxnSpPr>
          <p:nvPr/>
        </p:nvCxnSpPr>
        <p:spPr>
          <a:xfrm>
            <a:off x="4184071" y="2022763"/>
            <a:ext cx="2" cy="8866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endCxn id="5" idx="2"/>
          </p:cNvCxnSpPr>
          <p:nvPr/>
        </p:nvCxnSpPr>
        <p:spPr>
          <a:xfrm>
            <a:off x="1828800" y="3144982"/>
            <a:ext cx="69272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endCxn id="6" idx="2"/>
          </p:cNvCxnSpPr>
          <p:nvPr/>
        </p:nvCxnSpPr>
        <p:spPr>
          <a:xfrm>
            <a:off x="1787234" y="4741119"/>
            <a:ext cx="73429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773043" y="2936565"/>
            <a:ext cx="854721" cy="369332"/>
          </a:xfrm>
          <a:prstGeom prst="rect">
            <a:avLst/>
          </a:prstGeom>
          <a:noFill/>
        </p:spPr>
        <p:txBody>
          <a:bodyPr wrap="none" rtlCol="0">
            <a:spAutoFit/>
          </a:bodyPr>
          <a:lstStyle/>
          <a:p>
            <a:r>
              <a:rPr lang="en-US" smtClean="0"/>
              <a:t>Input 1</a:t>
            </a:r>
            <a:endParaRPr lang="en-US"/>
          </a:p>
        </p:txBody>
      </p:sp>
      <p:sp>
        <p:nvSpPr>
          <p:cNvPr id="34" name="TextBox 33"/>
          <p:cNvSpPr txBox="1"/>
          <p:nvPr/>
        </p:nvSpPr>
        <p:spPr>
          <a:xfrm>
            <a:off x="773041" y="4508767"/>
            <a:ext cx="854721" cy="369332"/>
          </a:xfrm>
          <a:prstGeom prst="rect">
            <a:avLst/>
          </a:prstGeom>
          <a:noFill/>
        </p:spPr>
        <p:txBody>
          <a:bodyPr wrap="none" rtlCol="0">
            <a:spAutoFit/>
          </a:bodyPr>
          <a:lstStyle/>
          <a:p>
            <a:r>
              <a:rPr lang="en-US" dirty="0" smtClean="0"/>
              <a:t>Input 2</a:t>
            </a:r>
            <a:endParaRPr lang="en-US" dirty="0"/>
          </a:p>
        </p:txBody>
      </p:sp>
      <p:sp>
        <p:nvSpPr>
          <p:cNvPr id="39" name="TextBox 38"/>
          <p:cNvSpPr txBox="1"/>
          <p:nvPr/>
        </p:nvSpPr>
        <p:spPr>
          <a:xfrm>
            <a:off x="6359236" y="3305897"/>
            <a:ext cx="825867" cy="369332"/>
          </a:xfrm>
          <a:prstGeom prst="rect">
            <a:avLst/>
          </a:prstGeom>
          <a:noFill/>
        </p:spPr>
        <p:txBody>
          <a:bodyPr wrap="none" rtlCol="0">
            <a:spAutoFit/>
          </a:bodyPr>
          <a:lstStyle/>
          <a:p>
            <a:r>
              <a:rPr lang="en-US" dirty="0" smtClean="0"/>
              <a:t>output</a:t>
            </a:r>
            <a:endParaRPr lang="en-US" dirty="0"/>
          </a:p>
        </p:txBody>
      </p:sp>
      <p:cxnSp>
        <p:nvCxnSpPr>
          <p:cNvPr id="42" name="Straight Arrow Connector 41"/>
          <p:cNvCxnSpPr/>
          <p:nvPr/>
        </p:nvCxnSpPr>
        <p:spPr>
          <a:xfrm>
            <a:off x="5548889" y="2774063"/>
            <a:ext cx="2" cy="8866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Oval 43"/>
          <p:cNvSpPr/>
          <p:nvPr/>
        </p:nvSpPr>
        <p:spPr>
          <a:xfrm>
            <a:off x="4094014" y="1935235"/>
            <a:ext cx="180109" cy="180109"/>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p:cNvSpPr/>
          <p:nvPr/>
        </p:nvSpPr>
        <p:spPr>
          <a:xfrm>
            <a:off x="5458834" y="2652846"/>
            <a:ext cx="180109" cy="180109"/>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p:cNvSpPr/>
          <p:nvPr/>
        </p:nvSpPr>
        <p:spPr>
          <a:xfrm>
            <a:off x="4094014" y="6033054"/>
            <a:ext cx="180109" cy="180109"/>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p:cNvSpPr txBox="1"/>
          <p:nvPr/>
        </p:nvSpPr>
        <p:spPr>
          <a:xfrm>
            <a:off x="3261211" y="2792246"/>
            <a:ext cx="418704" cy="369332"/>
          </a:xfrm>
          <a:prstGeom prst="rect">
            <a:avLst/>
          </a:prstGeom>
          <a:noFill/>
        </p:spPr>
        <p:txBody>
          <a:bodyPr wrap="none" rtlCol="0">
            <a:spAutoFit/>
          </a:bodyPr>
          <a:lstStyle/>
          <a:p>
            <a:r>
              <a:rPr lang="en-US" smtClean="0"/>
              <a:t>20</a:t>
            </a:r>
            <a:endParaRPr lang="en-US"/>
          </a:p>
        </p:txBody>
      </p:sp>
      <p:sp>
        <p:nvSpPr>
          <p:cNvPr id="48" name="TextBox 47"/>
          <p:cNvSpPr txBox="1"/>
          <p:nvPr/>
        </p:nvSpPr>
        <p:spPr>
          <a:xfrm>
            <a:off x="3396191" y="3329648"/>
            <a:ext cx="418704" cy="369332"/>
          </a:xfrm>
          <a:prstGeom prst="rect">
            <a:avLst/>
          </a:prstGeom>
          <a:noFill/>
        </p:spPr>
        <p:txBody>
          <a:bodyPr wrap="none" rtlCol="0">
            <a:spAutoFit/>
          </a:bodyPr>
          <a:lstStyle/>
          <a:p>
            <a:r>
              <a:rPr lang="en-US" smtClean="0"/>
              <a:t>20</a:t>
            </a:r>
            <a:endParaRPr lang="en-US"/>
          </a:p>
        </p:txBody>
      </p:sp>
      <p:sp>
        <p:nvSpPr>
          <p:cNvPr id="49" name="TextBox 48"/>
          <p:cNvSpPr txBox="1"/>
          <p:nvPr/>
        </p:nvSpPr>
        <p:spPr>
          <a:xfrm>
            <a:off x="4184076" y="2105293"/>
            <a:ext cx="489236" cy="369332"/>
          </a:xfrm>
          <a:prstGeom prst="rect">
            <a:avLst/>
          </a:prstGeom>
          <a:noFill/>
        </p:spPr>
        <p:txBody>
          <a:bodyPr wrap="none" rtlCol="0">
            <a:spAutoFit/>
          </a:bodyPr>
          <a:lstStyle/>
          <a:p>
            <a:r>
              <a:rPr lang="en-US" dirty="0" smtClean="0"/>
              <a:t>-10</a:t>
            </a:r>
            <a:endParaRPr lang="en-US" dirty="0"/>
          </a:p>
        </p:txBody>
      </p:sp>
      <p:sp>
        <p:nvSpPr>
          <p:cNvPr id="50" name="TextBox 49"/>
          <p:cNvSpPr txBox="1"/>
          <p:nvPr/>
        </p:nvSpPr>
        <p:spPr>
          <a:xfrm>
            <a:off x="3799858" y="4087562"/>
            <a:ext cx="489236" cy="369332"/>
          </a:xfrm>
          <a:prstGeom prst="rect">
            <a:avLst/>
          </a:prstGeom>
          <a:noFill/>
        </p:spPr>
        <p:txBody>
          <a:bodyPr wrap="none" rtlCol="0">
            <a:spAutoFit/>
          </a:bodyPr>
          <a:lstStyle/>
          <a:p>
            <a:r>
              <a:rPr lang="en-US" dirty="0" smtClean="0"/>
              <a:t>-20</a:t>
            </a:r>
            <a:endParaRPr lang="en-US" dirty="0"/>
          </a:p>
        </p:txBody>
      </p:sp>
      <p:sp>
        <p:nvSpPr>
          <p:cNvPr id="51" name="TextBox 50"/>
          <p:cNvSpPr txBox="1"/>
          <p:nvPr/>
        </p:nvSpPr>
        <p:spPr>
          <a:xfrm>
            <a:off x="3396191" y="4389909"/>
            <a:ext cx="489236" cy="369332"/>
          </a:xfrm>
          <a:prstGeom prst="rect">
            <a:avLst/>
          </a:prstGeom>
          <a:noFill/>
        </p:spPr>
        <p:txBody>
          <a:bodyPr wrap="none" rtlCol="0">
            <a:spAutoFit/>
          </a:bodyPr>
          <a:lstStyle/>
          <a:p>
            <a:r>
              <a:rPr lang="en-US" dirty="0" smtClean="0"/>
              <a:t>-20</a:t>
            </a:r>
            <a:endParaRPr lang="en-US" dirty="0"/>
          </a:p>
        </p:txBody>
      </p:sp>
      <p:sp>
        <p:nvSpPr>
          <p:cNvPr id="52" name="TextBox 51"/>
          <p:cNvSpPr txBox="1"/>
          <p:nvPr/>
        </p:nvSpPr>
        <p:spPr>
          <a:xfrm>
            <a:off x="4174979" y="5585154"/>
            <a:ext cx="418704" cy="369332"/>
          </a:xfrm>
          <a:prstGeom prst="rect">
            <a:avLst/>
          </a:prstGeom>
          <a:noFill/>
        </p:spPr>
        <p:txBody>
          <a:bodyPr wrap="none" rtlCol="0">
            <a:spAutoFit/>
          </a:bodyPr>
          <a:lstStyle/>
          <a:p>
            <a:r>
              <a:rPr lang="en-US" dirty="0"/>
              <a:t>3</a:t>
            </a:r>
            <a:r>
              <a:rPr lang="en-US" dirty="0" smtClean="0"/>
              <a:t>0</a:t>
            </a:r>
            <a:endParaRPr lang="en-US" dirty="0"/>
          </a:p>
        </p:txBody>
      </p:sp>
      <p:sp>
        <p:nvSpPr>
          <p:cNvPr id="53" name="TextBox 52"/>
          <p:cNvSpPr txBox="1"/>
          <p:nvPr/>
        </p:nvSpPr>
        <p:spPr>
          <a:xfrm>
            <a:off x="4763154" y="3545072"/>
            <a:ext cx="418704" cy="369332"/>
          </a:xfrm>
          <a:prstGeom prst="rect">
            <a:avLst/>
          </a:prstGeom>
          <a:noFill/>
        </p:spPr>
        <p:txBody>
          <a:bodyPr wrap="none" rtlCol="0">
            <a:spAutoFit/>
          </a:bodyPr>
          <a:lstStyle/>
          <a:p>
            <a:r>
              <a:rPr lang="en-US" dirty="0" smtClean="0"/>
              <a:t>20</a:t>
            </a:r>
            <a:endParaRPr lang="en-US" dirty="0"/>
          </a:p>
        </p:txBody>
      </p:sp>
      <p:sp>
        <p:nvSpPr>
          <p:cNvPr id="54" name="TextBox 53"/>
          <p:cNvSpPr txBox="1"/>
          <p:nvPr/>
        </p:nvSpPr>
        <p:spPr>
          <a:xfrm>
            <a:off x="5023613" y="4215429"/>
            <a:ext cx="418704" cy="369332"/>
          </a:xfrm>
          <a:prstGeom prst="rect">
            <a:avLst/>
          </a:prstGeom>
          <a:noFill/>
        </p:spPr>
        <p:txBody>
          <a:bodyPr wrap="none" rtlCol="0">
            <a:spAutoFit/>
          </a:bodyPr>
          <a:lstStyle/>
          <a:p>
            <a:r>
              <a:rPr lang="en-US" dirty="0" smtClean="0"/>
              <a:t>20</a:t>
            </a:r>
            <a:endParaRPr lang="en-US" dirty="0"/>
          </a:p>
        </p:txBody>
      </p:sp>
      <p:sp>
        <p:nvSpPr>
          <p:cNvPr id="55" name="TextBox 54"/>
          <p:cNvSpPr txBox="1"/>
          <p:nvPr/>
        </p:nvSpPr>
        <p:spPr>
          <a:xfrm>
            <a:off x="5524537" y="2816449"/>
            <a:ext cx="489236" cy="369332"/>
          </a:xfrm>
          <a:prstGeom prst="rect">
            <a:avLst/>
          </a:prstGeom>
          <a:noFill/>
        </p:spPr>
        <p:txBody>
          <a:bodyPr wrap="none" rtlCol="0">
            <a:spAutoFit/>
          </a:bodyPr>
          <a:lstStyle/>
          <a:p>
            <a:r>
              <a:rPr lang="en-US" dirty="0" smtClean="0"/>
              <a:t>-30</a:t>
            </a:r>
            <a:endParaRPr lang="en-US" dirty="0"/>
          </a:p>
        </p:txBody>
      </p:sp>
      <p:sp>
        <p:nvSpPr>
          <p:cNvPr id="56" name="TextBox 55"/>
          <p:cNvSpPr txBox="1"/>
          <p:nvPr/>
        </p:nvSpPr>
        <p:spPr>
          <a:xfrm>
            <a:off x="6362700" y="5257800"/>
            <a:ext cx="184731" cy="369332"/>
          </a:xfrm>
          <a:prstGeom prst="rect">
            <a:avLst/>
          </a:prstGeom>
          <a:noFill/>
        </p:spPr>
        <p:txBody>
          <a:bodyPr wrap="none" rtlCol="0">
            <a:spAutoFit/>
          </a:bodyPr>
          <a:lstStyle/>
          <a:p>
            <a:endParaRPr lang="en-US" dirty="0"/>
          </a:p>
        </p:txBody>
      </p:sp>
      <p:sp>
        <p:nvSpPr>
          <p:cNvPr id="36" name="Oval 35"/>
          <p:cNvSpPr/>
          <p:nvPr/>
        </p:nvSpPr>
        <p:spPr>
          <a:xfrm>
            <a:off x="6428653" y="1613848"/>
            <a:ext cx="180109" cy="180109"/>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6772169" y="1519236"/>
            <a:ext cx="1435008" cy="369332"/>
          </a:xfrm>
          <a:prstGeom prst="rect">
            <a:avLst/>
          </a:prstGeom>
          <a:noFill/>
        </p:spPr>
        <p:txBody>
          <a:bodyPr wrap="none" rtlCol="0">
            <a:spAutoFit/>
          </a:bodyPr>
          <a:lstStyle/>
          <a:p>
            <a:r>
              <a:rPr lang="en-US" smtClean="0"/>
              <a:t>Bias node = 1</a:t>
            </a:r>
            <a:endParaRPr lang="en-US"/>
          </a:p>
        </p:txBody>
      </p:sp>
    </p:spTree>
    <p:extLst>
      <p:ext uri="{BB962C8B-B14F-4D97-AF65-F5344CB8AC3E}">
        <p14:creationId xmlns:p14="http://schemas.microsoft.com/office/powerpoint/2010/main" val="1487923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1"/>
                                        </p:tgtEl>
                                        <p:attrNameLst>
                                          <p:attrName>style.visibility</p:attrName>
                                        </p:attrNameLst>
                                      </p:cBhvr>
                                      <p:to>
                                        <p:strVal val="visible"/>
                                      </p:to>
                                    </p:set>
                                    <p:anim calcmode="lin" valueType="num">
                                      <p:cBhvr additive="base">
                                        <p:cTn id="7" dur="500" fill="hold"/>
                                        <p:tgtEl>
                                          <p:spTgt spid="51"/>
                                        </p:tgtEl>
                                        <p:attrNameLst>
                                          <p:attrName>ppt_x</p:attrName>
                                        </p:attrNameLst>
                                      </p:cBhvr>
                                      <p:tavLst>
                                        <p:tav tm="0">
                                          <p:val>
                                            <p:strVal val="#ppt_x"/>
                                          </p:val>
                                        </p:tav>
                                        <p:tav tm="100000">
                                          <p:val>
                                            <p:strVal val="#ppt_x"/>
                                          </p:val>
                                        </p:tav>
                                      </p:tavLst>
                                    </p:anim>
                                    <p:anim calcmode="lin" valueType="num">
                                      <p:cBhvr additive="base">
                                        <p:cTn id="8" dur="500" fill="hold"/>
                                        <p:tgtEl>
                                          <p:spTgt spid="51"/>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0"/>
                                        </p:tgtEl>
                                        <p:attrNameLst>
                                          <p:attrName>style.visibility</p:attrName>
                                        </p:attrNameLst>
                                      </p:cBhvr>
                                      <p:to>
                                        <p:strVal val="visible"/>
                                      </p:to>
                                    </p:set>
                                    <p:anim calcmode="lin" valueType="num">
                                      <p:cBhvr additive="base">
                                        <p:cTn id="11" dur="500" fill="hold"/>
                                        <p:tgtEl>
                                          <p:spTgt spid="50"/>
                                        </p:tgtEl>
                                        <p:attrNameLst>
                                          <p:attrName>ppt_x</p:attrName>
                                        </p:attrNameLst>
                                      </p:cBhvr>
                                      <p:tavLst>
                                        <p:tav tm="0">
                                          <p:val>
                                            <p:strVal val="#ppt_x"/>
                                          </p:val>
                                        </p:tav>
                                        <p:tav tm="100000">
                                          <p:val>
                                            <p:strVal val="#ppt_x"/>
                                          </p:val>
                                        </p:tav>
                                      </p:tavLst>
                                    </p:anim>
                                    <p:anim calcmode="lin" valueType="num">
                                      <p:cBhvr additive="base">
                                        <p:cTn id="12" dur="500" fill="hold"/>
                                        <p:tgtEl>
                                          <p:spTgt spid="50"/>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48"/>
                                        </p:tgtEl>
                                        <p:attrNameLst>
                                          <p:attrName>style.visibility</p:attrName>
                                        </p:attrNameLst>
                                      </p:cBhvr>
                                      <p:to>
                                        <p:strVal val="visible"/>
                                      </p:to>
                                    </p:set>
                                    <p:anim calcmode="lin" valueType="num">
                                      <p:cBhvr additive="base">
                                        <p:cTn id="15" dur="500" fill="hold"/>
                                        <p:tgtEl>
                                          <p:spTgt spid="48"/>
                                        </p:tgtEl>
                                        <p:attrNameLst>
                                          <p:attrName>ppt_x</p:attrName>
                                        </p:attrNameLst>
                                      </p:cBhvr>
                                      <p:tavLst>
                                        <p:tav tm="0">
                                          <p:val>
                                            <p:strVal val="#ppt_x"/>
                                          </p:val>
                                        </p:tav>
                                        <p:tav tm="100000">
                                          <p:val>
                                            <p:strVal val="#ppt_x"/>
                                          </p:val>
                                        </p:tav>
                                      </p:tavLst>
                                    </p:anim>
                                    <p:anim calcmode="lin" valueType="num">
                                      <p:cBhvr additive="base">
                                        <p:cTn id="16" dur="500" fill="hold"/>
                                        <p:tgtEl>
                                          <p:spTgt spid="48"/>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47"/>
                                        </p:tgtEl>
                                        <p:attrNameLst>
                                          <p:attrName>style.visibility</p:attrName>
                                        </p:attrNameLst>
                                      </p:cBhvr>
                                      <p:to>
                                        <p:strVal val="visible"/>
                                      </p:to>
                                    </p:set>
                                    <p:anim calcmode="lin" valueType="num">
                                      <p:cBhvr additive="base">
                                        <p:cTn id="19" dur="500" fill="hold"/>
                                        <p:tgtEl>
                                          <p:spTgt spid="47"/>
                                        </p:tgtEl>
                                        <p:attrNameLst>
                                          <p:attrName>ppt_x</p:attrName>
                                        </p:attrNameLst>
                                      </p:cBhvr>
                                      <p:tavLst>
                                        <p:tav tm="0">
                                          <p:val>
                                            <p:strVal val="#ppt_x"/>
                                          </p:val>
                                        </p:tav>
                                        <p:tav tm="100000">
                                          <p:val>
                                            <p:strVal val="#ppt_x"/>
                                          </p:val>
                                        </p:tav>
                                      </p:tavLst>
                                    </p:anim>
                                    <p:anim calcmode="lin" valueType="num">
                                      <p:cBhvr additive="base">
                                        <p:cTn id="20" dur="500" fill="hold"/>
                                        <p:tgtEl>
                                          <p:spTgt spid="47"/>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49"/>
                                        </p:tgtEl>
                                        <p:attrNameLst>
                                          <p:attrName>style.visibility</p:attrName>
                                        </p:attrNameLst>
                                      </p:cBhvr>
                                      <p:to>
                                        <p:strVal val="visible"/>
                                      </p:to>
                                    </p:set>
                                    <p:anim calcmode="lin" valueType="num">
                                      <p:cBhvr additive="base">
                                        <p:cTn id="23" dur="500" fill="hold"/>
                                        <p:tgtEl>
                                          <p:spTgt spid="49"/>
                                        </p:tgtEl>
                                        <p:attrNameLst>
                                          <p:attrName>ppt_x</p:attrName>
                                        </p:attrNameLst>
                                      </p:cBhvr>
                                      <p:tavLst>
                                        <p:tav tm="0">
                                          <p:val>
                                            <p:strVal val="#ppt_x"/>
                                          </p:val>
                                        </p:tav>
                                        <p:tav tm="100000">
                                          <p:val>
                                            <p:strVal val="#ppt_x"/>
                                          </p:val>
                                        </p:tav>
                                      </p:tavLst>
                                    </p:anim>
                                    <p:anim calcmode="lin" valueType="num">
                                      <p:cBhvr additive="base">
                                        <p:cTn id="24" dur="500" fill="hold"/>
                                        <p:tgtEl>
                                          <p:spTgt spid="49"/>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55"/>
                                        </p:tgtEl>
                                        <p:attrNameLst>
                                          <p:attrName>style.visibility</p:attrName>
                                        </p:attrNameLst>
                                      </p:cBhvr>
                                      <p:to>
                                        <p:strVal val="visible"/>
                                      </p:to>
                                    </p:set>
                                    <p:anim calcmode="lin" valueType="num">
                                      <p:cBhvr additive="base">
                                        <p:cTn id="27" dur="500" fill="hold"/>
                                        <p:tgtEl>
                                          <p:spTgt spid="55"/>
                                        </p:tgtEl>
                                        <p:attrNameLst>
                                          <p:attrName>ppt_x</p:attrName>
                                        </p:attrNameLst>
                                      </p:cBhvr>
                                      <p:tavLst>
                                        <p:tav tm="0">
                                          <p:val>
                                            <p:strVal val="#ppt_x"/>
                                          </p:val>
                                        </p:tav>
                                        <p:tav tm="100000">
                                          <p:val>
                                            <p:strVal val="#ppt_x"/>
                                          </p:val>
                                        </p:tav>
                                      </p:tavLst>
                                    </p:anim>
                                    <p:anim calcmode="lin" valueType="num">
                                      <p:cBhvr additive="base">
                                        <p:cTn id="28" dur="500" fill="hold"/>
                                        <p:tgtEl>
                                          <p:spTgt spid="55"/>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53"/>
                                        </p:tgtEl>
                                        <p:attrNameLst>
                                          <p:attrName>style.visibility</p:attrName>
                                        </p:attrNameLst>
                                      </p:cBhvr>
                                      <p:to>
                                        <p:strVal val="visible"/>
                                      </p:to>
                                    </p:set>
                                    <p:anim calcmode="lin" valueType="num">
                                      <p:cBhvr additive="base">
                                        <p:cTn id="31" dur="500" fill="hold"/>
                                        <p:tgtEl>
                                          <p:spTgt spid="53"/>
                                        </p:tgtEl>
                                        <p:attrNameLst>
                                          <p:attrName>ppt_x</p:attrName>
                                        </p:attrNameLst>
                                      </p:cBhvr>
                                      <p:tavLst>
                                        <p:tav tm="0">
                                          <p:val>
                                            <p:strVal val="#ppt_x"/>
                                          </p:val>
                                        </p:tav>
                                        <p:tav tm="100000">
                                          <p:val>
                                            <p:strVal val="#ppt_x"/>
                                          </p:val>
                                        </p:tav>
                                      </p:tavLst>
                                    </p:anim>
                                    <p:anim calcmode="lin" valueType="num">
                                      <p:cBhvr additive="base">
                                        <p:cTn id="32" dur="500" fill="hold"/>
                                        <p:tgtEl>
                                          <p:spTgt spid="53"/>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54"/>
                                        </p:tgtEl>
                                        <p:attrNameLst>
                                          <p:attrName>style.visibility</p:attrName>
                                        </p:attrNameLst>
                                      </p:cBhvr>
                                      <p:to>
                                        <p:strVal val="visible"/>
                                      </p:to>
                                    </p:set>
                                    <p:anim calcmode="lin" valueType="num">
                                      <p:cBhvr additive="base">
                                        <p:cTn id="35" dur="500" fill="hold"/>
                                        <p:tgtEl>
                                          <p:spTgt spid="54"/>
                                        </p:tgtEl>
                                        <p:attrNameLst>
                                          <p:attrName>ppt_x</p:attrName>
                                        </p:attrNameLst>
                                      </p:cBhvr>
                                      <p:tavLst>
                                        <p:tav tm="0">
                                          <p:val>
                                            <p:strVal val="#ppt_x"/>
                                          </p:val>
                                        </p:tav>
                                        <p:tav tm="100000">
                                          <p:val>
                                            <p:strVal val="#ppt_x"/>
                                          </p:val>
                                        </p:tav>
                                      </p:tavLst>
                                    </p:anim>
                                    <p:anim calcmode="lin" valueType="num">
                                      <p:cBhvr additive="base">
                                        <p:cTn id="36" dur="500" fill="hold"/>
                                        <p:tgtEl>
                                          <p:spTgt spid="54"/>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52"/>
                                        </p:tgtEl>
                                        <p:attrNameLst>
                                          <p:attrName>style.visibility</p:attrName>
                                        </p:attrNameLst>
                                      </p:cBhvr>
                                      <p:to>
                                        <p:strVal val="visible"/>
                                      </p:to>
                                    </p:set>
                                    <p:anim calcmode="lin" valueType="num">
                                      <p:cBhvr additive="base">
                                        <p:cTn id="39" dur="500" fill="hold"/>
                                        <p:tgtEl>
                                          <p:spTgt spid="52"/>
                                        </p:tgtEl>
                                        <p:attrNameLst>
                                          <p:attrName>ppt_x</p:attrName>
                                        </p:attrNameLst>
                                      </p:cBhvr>
                                      <p:tavLst>
                                        <p:tav tm="0">
                                          <p:val>
                                            <p:strVal val="#ppt_x"/>
                                          </p:val>
                                        </p:tav>
                                        <p:tav tm="100000">
                                          <p:val>
                                            <p:strVal val="#ppt_x"/>
                                          </p:val>
                                        </p:tav>
                                      </p:tavLst>
                                    </p:anim>
                                    <p:anim calcmode="lin" valueType="num">
                                      <p:cBhvr additive="base">
                                        <p:cTn id="40" dur="500" fill="hold"/>
                                        <p:tgtEl>
                                          <p:spTgt spid="5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P spid="48" grpId="0"/>
      <p:bldP spid="49" grpId="0"/>
      <p:bldP spid="50" grpId="0"/>
      <p:bldP spid="51" grpId="0"/>
      <p:bldP spid="52" grpId="0"/>
      <p:bldP spid="53" grpId="0"/>
      <p:bldP spid="54" grpId="0"/>
      <p:bldP spid="5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XOR Gate example</a:t>
            </a:r>
            <a:endParaRPr lang="en-US" dirty="0"/>
          </a:p>
        </p:txBody>
      </p:sp>
      <p:pic>
        <p:nvPicPr>
          <p:cNvPr id="3" name="Picture 2"/>
          <p:cNvPicPr>
            <a:picLocks noChangeAspect="1"/>
          </p:cNvPicPr>
          <p:nvPr/>
        </p:nvPicPr>
        <p:blipFill>
          <a:blip r:embed="rId3"/>
          <a:stretch>
            <a:fillRect/>
          </a:stretch>
        </p:blipFill>
        <p:spPr>
          <a:xfrm>
            <a:off x="749300" y="1287921"/>
            <a:ext cx="8085541" cy="4528680"/>
          </a:xfrm>
          <a:prstGeom prst="rect">
            <a:avLst/>
          </a:prstGeom>
        </p:spPr>
      </p:pic>
    </p:spTree>
    <p:extLst>
      <p:ext uri="{BB962C8B-B14F-4D97-AF65-F5344CB8AC3E}">
        <p14:creationId xmlns:p14="http://schemas.microsoft.com/office/powerpoint/2010/main" val="80593431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Neural Networks</a:t>
            </a:r>
            <a:endParaRPr lang="en-US" dirty="0"/>
          </a:p>
        </p:txBody>
      </p:sp>
      <p:sp>
        <p:nvSpPr>
          <p:cNvPr id="4" name="Text Placeholder 3"/>
          <p:cNvSpPr>
            <a:spLocks noGrp="1"/>
          </p:cNvSpPr>
          <p:nvPr>
            <p:ph type="body" sz="quarter" idx="10"/>
          </p:nvPr>
        </p:nvSpPr>
        <p:spPr/>
        <p:txBody>
          <a:bodyPr>
            <a:normAutofit fontScale="92500" lnSpcReduction="20000"/>
          </a:bodyPr>
          <a:lstStyle/>
          <a:p>
            <a:r>
              <a:rPr lang="en-US" dirty="0" smtClean="0"/>
              <a:t>A worked example</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084" y="2165910"/>
            <a:ext cx="5006190" cy="2275541"/>
          </a:xfrm>
          <a:prstGeom prst="rect">
            <a:avLst/>
          </a:prstGeom>
        </p:spPr>
      </p:pic>
      <p:sp>
        <p:nvSpPr>
          <p:cNvPr id="3" name="TextBox 2"/>
          <p:cNvSpPr txBox="1"/>
          <p:nvPr/>
        </p:nvSpPr>
        <p:spPr>
          <a:xfrm>
            <a:off x="6414247" y="2510358"/>
            <a:ext cx="2622176" cy="830997"/>
          </a:xfrm>
          <a:prstGeom prst="rect">
            <a:avLst/>
          </a:prstGeom>
          <a:noFill/>
        </p:spPr>
        <p:txBody>
          <a:bodyPr wrap="square" rtlCol="0">
            <a:spAutoFit/>
          </a:bodyPr>
          <a:lstStyle/>
          <a:p>
            <a:r>
              <a:rPr lang="en-US" sz="2400" dirty="0" smtClean="0"/>
              <a:t>If x &gt; 0 then red</a:t>
            </a:r>
          </a:p>
          <a:p>
            <a:r>
              <a:rPr lang="en-US" sz="2400" dirty="0" smtClean="0"/>
              <a:t>Otherwise blue</a:t>
            </a:r>
            <a:endParaRPr lang="en-US" sz="2400" dirty="0"/>
          </a:p>
        </p:txBody>
      </p:sp>
      <p:graphicFrame>
        <p:nvGraphicFramePr>
          <p:cNvPr id="6" name="Table 5"/>
          <p:cNvGraphicFramePr>
            <a:graphicFrameLocks noGrp="1"/>
          </p:cNvGraphicFramePr>
          <p:nvPr>
            <p:extLst>
              <p:ext uri="{D42A27DB-BD31-4B8C-83A1-F6EECF244321}">
                <p14:modId xmlns:p14="http://schemas.microsoft.com/office/powerpoint/2010/main" val="1384904748"/>
              </p:ext>
            </p:extLst>
          </p:nvPr>
        </p:nvGraphicFramePr>
        <p:xfrm>
          <a:off x="1003302" y="4746812"/>
          <a:ext cx="7512048" cy="1854200"/>
        </p:xfrm>
        <a:graphic>
          <a:graphicData uri="http://schemas.openxmlformats.org/drawingml/2006/table">
            <a:tbl>
              <a:tblPr firstRow="1" bandRow="1">
                <a:tableStyleId>{5C22544A-7EE6-4342-B048-85BDC9FD1C3A}</a:tableStyleId>
              </a:tblPr>
              <a:tblGrid>
                <a:gridCol w="1878012"/>
                <a:gridCol w="1878012"/>
                <a:gridCol w="1878012"/>
                <a:gridCol w="1878012"/>
              </a:tblGrid>
              <a:tr h="370840">
                <a:tc>
                  <a:txBody>
                    <a:bodyPr/>
                    <a:lstStyle/>
                    <a:p>
                      <a:r>
                        <a:rPr lang="en-US" dirty="0" smtClean="0"/>
                        <a:t>x1</a:t>
                      </a:r>
                      <a:endParaRPr lang="en-US" dirty="0"/>
                    </a:p>
                  </a:txBody>
                  <a:tcPr/>
                </a:tc>
                <a:tc>
                  <a:txBody>
                    <a:bodyPr/>
                    <a:lstStyle/>
                    <a:p>
                      <a:r>
                        <a:rPr lang="en-US" dirty="0" smtClean="0"/>
                        <a:t>x2</a:t>
                      </a:r>
                      <a:endParaRPr lang="en-US" dirty="0"/>
                    </a:p>
                  </a:txBody>
                  <a:tcPr/>
                </a:tc>
                <a:tc>
                  <a:txBody>
                    <a:bodyPr/>
                    <a:lstStyle/>
                    <a:p>
                      <a:r>
                        <a:rPr lang="en-US" dirty="0" smtClean="0"/>
                        <a:t>Formula</a:t>
                      </a:r>
                      <a:endParaRPr lang="en-US" dirty="0"/>
                    </a:p>
                  </a:txBody>
                  <a:tcPr/>
                </a:tc>
                <a:tc>
                  <a:txBody>
                    <a:bodyPr/>
                    <a:lstStyle/>
                    <a:p>
                      <a:r>
                        <a:rPr lang="en-US" dirty="0" smtClean="0"/>
                        <a:t>Output</a:t>
                      </a:r>
                      <a:endParaRPr lang="en-US" dirty="0"/>
                    </a:p>
                  </a:txBody>
                  <a:tcPr/>
                </a:tc>
              </a:tr>
              <a:tr h="370840">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0 + 0</a:t>
                      </a:r>
                      <a:r>
                        <a:rPr lang="en-US" baseline="0" dirty="0" smtClean="0"/>
                        <a:t> </a:t>
                      </a:r>
                      <a:endParaRPr lang="en-US" dirty="0"/>
                    </a:p>
                  </a:txBody>
                  <a:tcPr/>
                </a:tc>
                <a:tc>
                  <a:txBody>
                    <a:bodyPr/>
                    <a:lstStyle/>
                    <a:p>
                      <a:r>
                        <a:rPr lang="en-US" dirty="0" smtClean="0"/>
                        <a:t>0</a:t>
                      </a:r>
                      <a:endParaRPr lang="en-US" dirty="0"/>
                    </a:p>
                  </a:txBody>
                  <a:tcPr/>
                </a:tc>
              </a:tr>
              <a:tr h="370840">
                <a:tc>
                  <a:txBody>
                    <a:bodyPr/>
                    <a:lstStyle/>
                    <a:p>
                      <a:r>
                        <a:rPr lang="en-US" dirty="0" smtClean="0"/>
                        <a:t>1</a:t>
                      </a:r>
                      <a:endParaRPr lang="en-US" dirty="0"/>
                    </a:p>
                  </a:txBody>
                  <a:tcPr/>
                </a:tc>
                <a:tc>
                  <a:txBody>
                    <a:bodyPr/>
                    <a:lstStyle/>
                    <a:p>
                      <a:r>
                        <a:rPr lang="en-US" dirty="0" smtClean="0"/>
                        <a:t>0</a:t>
                      </a:r>
                      <a:endParaRPr lang="en-US" dirty="0"/>
                    </a:p>
                  </a:txBody>
                  <a:tcPr/>
                </a:tc>
                <a:tc>
                  <a:txBody>
                    <a:bodyPr/>
                    <a:lstStyle/>
                    <a:p>
                      <a:r>
                        <a:rPr lang="en-US" dirty="0" smtClean="0"/>
                        <a:t>0.86 +</a:t>
                      </a:r>
                      <a:r>
                        <a:rPr lang="en-US" baseline="0" dirty="0" smtClean="0"/>
                        <a:t> 0</a:t>
                      </a:r>
                      <a:endParaRPr lang="en-US" dirty="0"/>
                    </a:p>
                  </a:txBody>
                  <a:tcPr/>
                </a:tc>
                <a:tc>
                  <a:txBody>
                    <a:bodyPr/>
                    <a:lstStyle/>
                    <a:p>
                      <a:r>
                        <a:rPr lang="en-US" dirty="0" smtClean="0"/>
                        <a:t>0.86</a:t>
                      </a:r>
                      <a:endParaRPr lang="en-US" dirty="0"/>
                    </a:p>
                  </a:txBody>
                  <a:tcPr/>
                </a:tc>
              </a:tr>
              <a:tr h="370840">
                <a:tc>
                  <a:txBody>
                    <a:bodyPr/>
                    <a:lstStyle/>
                    <a:p>
                      <a:r>
                        <a:rPr lang="en-US" dirty="0" smtClean="0"/>
                        <a:t>0</a:t>
                      </a:r>
                      <a:endParaRPr lang="en-US" dirty="0"/>
                    </a:p>
                  </a:txBody>
                  <a:tcPr/>
                </a:tc>
                <a:tc>
                  <a:txBody>
                    <a:bodyPr/>
                    <a:lstStyle/>
                    <a:p>
                      <a:r>
                        <a:rPr lang="en-US" dirty="0" smtClean="0"/>
                        <a:t>-1</a:t>
                      </a:r>
                      <a:endParaRPr lang="en-US" dirty="0"/>
                    </a:p>
                  </a:txBody>
                  <a:tcPr/>
                </a:tc>
                <a:tc>
                  <a:txBody>
                    <a:bodyPr/>
                    <a:lstStyle/>
                    <a:p>
                      <a:r>
                        <a:rPr lang="en-US" dirty="0" smtClean="0"/>
                        <a:t>0 </a:t>
                      </a:r>
                      <a:r>
                        <a:rPr lang="mr-IN" dirty="0" smtClean="0"/>
                        <a:t>–</a:t>
                      </a:r>
                      <a:r>
                        <a:rPr lang="en-US" dirty="0" smtClean="0"/>
                        <a:t> 1.1</a:t>
                      </a:r>
                      <a:endParaRPr lang="en-US" dirty="0"/>
                    </a:p>
                  </a:txBody>
                  <a:tcPr/>
                </a:tc>
                <a:tc>
                  <a:txBody>
                    <a:bodyPr/>
                    <a:lstStyle/>
                    <a:p>
                      <a:r>
                        <a:rPr lang="en-US" dirty="0" smtClean="0"/>
                        <a:t>0</a:t>
                      </a:r>
                      <a:endParaRPr lang="en-US" dirty="0"/>
                    </a:p>
                  </a:txBody>
                  <a:tcPr/>
                </a:tc>
              </a:tr>
              <a:tr h="370840">
                <a:tc>
                  <a:txBody>
                    <a:bodyPr/>
                    <a:lstStyle/>
                    <a:p>
                      <a:r>
                        <a:rPr lang="mr-IN" dirty="0" smtClean="0"/>
                        <a:t>…</a:t>
                      </a:r>
                      <a:endParaRPr lang="en-US" dirty="0"/>
                    </a:p>
                  </a:txBody>
                  <a:tcPr/>
                </a:tc>
                <a:tc>
                  <a:txBody>
                    <a:bodyPr/>
                    <a:lstStyle/>
                    <a:p>
                      <a:r>
                        <a:rPr lang="mr-IN" dirty="0" smtClean="0"/>
                        <a:t>…</a:t>
                      </a:r>
                      <a:endParaRPr lang="en-US" dirty="0"/>
                    </a:p>
                  </a:txBody>
                  <a:tcPr/>
                </a:tc>
                <a:tc>
                  <a:txBody>
                    <a:bodyPr/>
                    <a:lstStyle/>
                    <a:p>
                      <a:r>
                        <a:rPr lang="mr-IN" dirty="0" smtClean="0"/>
                        <a:t>…</a:t>
                      </a:r>
                      <a:endParaRPr lang="en-US" dirty="0"/>
                    </a:p>
                  </a:txBody>
                  <a:tcPr/>
                </a:tc>
                <a:tc>
                  <a:txBody>
                    <a:bodyPr/>
                    <a:lstStyle/>
                    <a:p>
                      <a:r>
                        <a:rPr lang="mr-IN" dirty="0" smtClean="0"/>
                        <a:t>…</a:t>
                      </a:r>
                      <a:endParaRPr lang="en-US" dirty="0"/>
                    </a:p>
                  </a:txBody>
                  <a:tcPr/>
                </a:tc>
              </a:tr>
            </a:tbl>
          </a:graphicData>
        </a:graphic>
      </p:graphicFrame>
    </p:spTree>
    <p:extLst>
      <p:ext uri="{BB962C8B-B14F-4D97-AF65-F5344CB8AC3E}">
        <p14:creationId xmlns:p14="http://schemas.microsoft.com/office/powerpoint/2010/main" val="601749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Neural Network</a:t>
            </a:r>
            <a:endParaRPr lang="en-US" dirty="0"/>
          </a:p>
        </p:txBody>
      </p:sp>
      <p:sp>
        <p:nvSpPr>
          <p:cNvPr id="4" name="Text Placeholder 3"/>
          <p:cNvSpPr>
            <a:spLocks noGrp="1"/>
          </p:cNvSpPr>
          <p:nvPr>
            <p:ph type="body" sz="quarter" idx="10"/>
          </p:nvPr>
        </p:nvSpPr>
        <p:spPr/>
        <p:txBody>
          <a:bodyPr>
            <a:normAutofit fontScale="92500" lnSpcReduction="20000"/>
          </a:bodyPr>
          <a:lstStyle/>
          <a:p>
            <a:r>
              <a:rPr lang="en-US" dirty="0" smtClean="0"/>
              <a:t>One Neuron</a:t>
            </a:r>
            <a:endParaRPr lang="en-US" dirty="0"/>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t="11741" r="4657" b="3175"/>
          <a:stretch/>
        </p:blipFill>
        <p:spPr>
          <a:xfrm>
            <a:off x="4051300" y="2318656"/>
            <a:ext cx="4725754" cy="4460421"/>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8348" y="2318656"/>
            <a:ext cx="3923576" cy="1783444"/>
          </a:xfrm>
          <a:prstGeom prst="rect">
            <a:avLst/>
          </a:prstGeom>
        </p:spPr>
      </p:pic>
    </p:spTree>
    <p:extLst>
      <p:ext uri="{BB962C8B-B14F-4D97-AF65-F5344CB8AC3E}">
        <p14:creationId xmlns:p14="http://schemas.microsoft.com/office/powerpoint/2010/main" val="27048189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Neural Networks</a:t>
            </a:r>
            <a:endParaRPr lang="en-US" dirty="0"/>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t="13986" r="7127" b="2995"/>
          <a:stretch/>
        </p:blipFill>
        <p:spPr>
          <a:xfrm>
            <a:off x="3712934" y="1687284"/>
            <a:ext cx="4802415" cy="4540347"/>
          </a:xfrm>
          <a:prstGeom prst="rect">
            <a:avLst/>
          </a:prstGeom>
        </p:spPr>
      </p:pic>
      <p:pic>
        <p:nvPicPr>
          <p:cNvPr id="6" name="Picture 5"/>
          <p:cNvPicPr>
            <a:picLocks noChangeAspect="1"/>
          </p:cNvPicPr>
          <p:nvPr/>
        </p:nvPicPr>
        <p:blipFill>
          <a:blip r:embed="rId3"/>
          <a:stretch>
            <a:fillRect/>
          </a:stretch>
        </p:blipFill>
        <p:spPr>
          <a:xfrm>
            <a:off x="628650" y="2942317"/>
            <a:ext cx="3084285" cy="1609192"/>
          </a:xfrm>
          <a:prstGeom prst="rect">
            <a:avLst/>
          </a:prstGeom>
        </p:spPr>
      </p:pic>
      <p:sp>
        <p:nvSpPr>
          <p:cNvPr id="7" name="Text Placeholder 3"/>
          <p:cNvSpPr>
            <a:spLocks noGrp="1"/>
          </p:cNvSpPr>
          <p:nvPr>
            <p:ph type="body" sz="quarter" idx="10"/>
          </p:nvPr>
        </p:nvSpPr>
        <p:spPr>
          <a:xfrm>
            <a:off x="628650" y="1301749"/>
            <a:ext cx="7886700" cy="558800"/>
          </a:xfrm>
        </p:spPr>
        <p:txBody>
          <a:bodyPr>
            <a:normAutofit fontScale="92500" lnSpcReduction="20000"/>
          </a:bodyPr>
          <a:lstStyle/>
          <a:p>
            <a:r>
              <a:rPr lang="en-US" dirty="0" smtClean="0"/>
              <a:t>Hidden Layers</a:t>
            </a:r>
            <a:endParaRPr lang="en-US" dirty="0"/>
          </a:p>
        </p:txBody>
      </p:sp>
    </p:spTree>
    <p:extLst>
      <p:ext uri="{BB962C8B-B14F-4D97-AF65-F5344CB8AC3E}">
        <p14:creationId xmlns:p14="http://schemas.microsoft.com/office/powerpoint/2010/main" val="61340981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Machine Learning</a:t>
            </a:r>
            <a:endParaRPr lang="en-GB" dirty="0"/>
          </a:p>
        </p:txBody>
      </p:sp>
      <p:sp>
        <p:nvSpPr>
          <p:cNvPr id="3" name="Content Placeholder 2"/>
          <p:cNvSpPr>
            <a:spLocks noGrp="1"/>
          </p:cNvSpPr>
          <p:nvPr>
            <p:ph idx="1"/>
          </p:nvPr>
        </p:nvSpPr>
        <p:spPr>
          <a:xfrm>
            <a:off x="628650" y="2057398"/>
            <a:ext cx="7886700" cy="1514288"/>
          </a:xfrm>
        </p:spPr>
        <p:txBody>
          <a:bodyPr/>
          <a:lstStyle/>
          <a:p>
            <a:pPr marL="0" indent="0">
              <a:buNone/>
            </a:pPr>
            <a:r>
              <a:rPr lang="en-GB" dirty="0" smtClean="0"/>
              <a:t>We are drowning in information and starving for knowledge</a:t>
            </a:r>
          </a:p>
          <a:p>
            <a:pPr marL="0" indent="0" algn="r">
              <a:buNone/>
            </a:pPr>
            <a:r>
              <a:rPr lang="en-GB" dirty="0" smtClean="0"/>
              <a:t>- John </a:t>
            </a:r>
            <a:r>
              <a:rPr lang="en-GB" dirty="0" err="1" smtClean="0"/>
              <a:t>Naisbitt</a:t>
            </a:r>
            <a:endParaRPr lang="en-GB" dirty="0"/>
          </a:p>
        </p:txBody>
      </p:sp>
      <p:sp>
        <p:nvSpPr>
          <p:cNvPr id="4" name="Text Placeholder 3"/>
          <p:cNvSpPr>
            <a:spLocks noGrp="1"/>
          </p:cNvSpPr>
          <p:nvPr>
            <p:ph type="body" sz="quarter" idx="10"/>
          </p:nvPr>
        </p:nvSpPr>
        <p:spPr/>
        <p:txBody>
          <a:bodyPr>
            <a:normAutofit fontScale="92500" lnSpcReduction="20000"/>
          </a:bodyPr>
          <a:lstStyle/>
          <a:p>
            <a:r>
              <a:rPr lang="en-GB" dirty="0" smtClean="0"/>
              <a:t>What’s it all about</a:t>
            </a:r>
            <a:endParaRPr lang="en-GB" dirty="0"/>
          </a:p>
        </p:txBody>
      </p:sp>
      <p:sp>
        <p:nvSpPr>
          <p:cNvPr id="6" name="TextBox 5"/>
          <p:cNvSpPr txBox="1"/>
          <p:nvPr/>
        </p:nvSpPr>
        <p:spPr>
          <a:xfrm>
            <a:off x="901700" y="3975100"/>
            <a:ext cx="7613650" cy="1938992"/>
          </a:xfrm>
          <a:prstGeom prst="rect">
            <a:avLst/>
          </a:prstGeom>
          <a:noFill/>
        </p:spPr>
        <p:txBody>
          <a:bodyPr wrap="square" rtlCol="0">
            <a:spAutoFit/>
          </a:bodyPr>
          <a:lstStyle/>
          <a:p>
            <a:r>
              <a:rPr lang="en-US" sz="2400" i="1" dirty="0" smtClean="0"/>
              <a:t>“</a:t>
            </a:r>
            <a:r>
              <a:rPr lang="en-US" sz="2400" i="1" dirty="0"/>
              <a:t>Machine Learning is the science of getting computers to learn and act like humans do, and improve their learning over time in autonomous fashion, by feeding them data and information in the form of observations and real-world interactions.”</a:t>
            </a:r>
            <a:endParaRPr lang="en-US" sz="2400" dirty="0"/>
          </a:p>
        </p:txBody>
      </p:sp>
      <p:sp>
        <p:nvSpPr>
          <p:cNvPr id="7" name="Rectangle 6"/>
          <p:cNvSpPr/>
          <p:nvPr/>
        </p:nvSpPr>
        <p:spPr>
          <a:xfrm>
            <a:off x="1612900" y="6317506"/>
            <a:ext cx="7353300" cy="369332"/>
          </a:xfrm>
          <a:prstGeom prst="rect">
            <a:avLst/>
          </a:prstGeom>
        </p:spPr>
        <p:txBody>
          <a:bodyPr wrap="square">
            <a:spAutoFit/>
          </a:bodyPr>
          <a:lstStyle/>
          <a:p>
            <a:pPr algn="r"/>
            <a:r>
              <a:rPr lang="en-US" dirty="0"/>
              <a:t>https://</a:t>
            </a:r>
            <a:r>
              <a:rPr lang="en-US" dirty="0" err="1"/>
              <a:t>emerj.com</a:t>
            </a:r>
            <a:r>
              <a:rPr lang="en-US" dirty="0"/>
              <a:t>/</a:t>
            </a:r>
            <a:r>
              <a:rPr lang="en-US" dirty="0" err="1"/>
              <a:t>ai</a:t>
            </a:r>
            <a:r>
              <a:rPr lang="en-US" dirty="0"/>
              <a:t>-glossary-terms/what-is-machine-learning/</a:t>
            </a:r>
          </a:p>
        </p:txBody>
      </p:sp>
    </p:spTree>
    <p:extLst>
      <p:ext uri="{BB962C8B-B14F-4D97-AF65-F5344CB8AC3E}">
        <p14:creationId xmlns:p14="http://schemas.microsoft.com/office/powerpoint/2010/main" val="4000086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smtClean="0"/>
              <a:t>Exercise : Neural Networks</a:t>
            </a:r>
            <a:endParaRPr lang="en-US" sz="5400" dirty="0"/>
          </a:p>
        </p:txBody>
      </p:sp>
      <p:pic>
        <p:nvPicPr>
          <p:cNvPr id="3" name="Picture 2"/>
          <p:cNvPicPr>
            <a:picLocks noChangeAspect="1"/>
          </p:cNvPicPr>
          <p:nvPr/>
        </p:nvPicPr>
        <p:blipFill>
          <a:blip r:embed="rId2"/>
          <a:stretch>
            <a:fillRect/>
          </a:stretch>
        </p:blipFill>
        <p:spPr>
          <a:xfrm>
            <a:off x="812800" y="1706676"/>
            <a:ext cx="7962900" cy="3597204"/>
          </a:xfrm>
          <a:prstGeom prst="rect">
            <a:avLst/>
          </a:prstGeom>
          <a:ln>
            <a:solidFill>
              <a:schemeClr val="accent1"/>
            </a:solidFill>
          </a:ln>
        </p:spPr>
      </p:pic>
      <p:sp>
        <p:nvSpPr>
          <p:cNvPr id="4" name="Rectangle 3"/>
          <p:cNvSpPr/>
          <p:nvPr/>
        </p:nvSpPr>
        <p:spPr>
          <a:xfrm>
            <a:off x="5316425" y="6089134"/>
            <a:ext cx="3478325" cy="369332"/>
          </a:xfrm>
          <a:prstGeom prst="rect">
            <a:avLst/>
          </a:prstGeom>
        </p:spPr>
        <p:txBody>
          <a:bodyPr wrap="none">
            <a:spAutoFit/>
          </a:bodyPr>
          <a:lstStyle/>
          <a:p>
            <a:r>
              <a:rPr lang="en-US" dirty="0">
                <a:hlinkClick r:id="rId3"/>
              </a:rPr>
              <a:t>https://</a:t>
            </a:r>
            <a:r>
              <a:rPr lang="en-US" dirty="0" err="1">
                <a:hlinkClick r:id="rId3"/>
              </a:rPr>
              <a:t>playground.tensorflow.org</a:t>
            </a:r>
            <a:r>
              <a:rPr lang="en-US" dirty="0">
                <a:hlinkClick r:id="rId3"/>
              </a:rPr>
              <a:t>/</a:t>
            </a:r>
            <a:endParaRPr lang="en-US" dirty="0"/>
          </a:p>
        </p:txBody>
      </p:sp>
    </p:spTree>
    <p:extLst>
      <p:ext uri="{BB962C8B-B14F-4D97-AF65-F5344CB8AC3E}">
        <p14:creationId xmlns:p14="http://schemas.microsoft.com/office/powerpoint/2010/main" val="96275776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r>
              <a:rPr lang="en-GB" dirty="0" smtClean="0"/>
              <a:t>Funded by</a:t>
            </a:r>
            <a:endParaRPr lang="en-GB" dirty="0"/>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39114" y="4904191"/>
            <a:ext cx="3027405" cy="1038605"/>
          </a:xfrm>
          <a:prstGeom prst="rect">
            <a:avLst/>
          </a:prstGeom>
        </p:spPr>
      </p:pic>
      <p:pic>
        <p:nvPicPr>
          <p:cNvPr id="5" name="AAIP_White.png"/>
          <p:cNvPicPr>
            <a:picLocks noChangeAspect="1"/>
          </p:cNvPicPr>
          <p:nvPr/>
        </p:nvPicPr>
        <p:blipFill rotWithShape="1">
          <a:blip r:embed="rId3">
            <a:extLst/>
          </a:blip>
          <a:srcRect b="58886"/>
          <a:stretch/>
        </p:blipFill>
        <p:spPr>
          <a:xfrm>
            <a:off x="5262771" y="4904409"/>
            <a:ext cx="2674729" cy="1038387"/>
          </a:xfrm>
          <a:prstGeom prst="rect">
            <a:avLst/>
          </a:prstGeom>
          <a:ln w="12700">
            <a:miter lim="400000"/>
          </a:ln>
        </p:spPr>
      </p:pic>
    </p:spTree>
    <p:extLst>
      <p:ext uri="{BB962C8B-B14F-4D97-AF65-F5344CB8AC3E}">
        <p14:creationId xmlns:p14="http://schemas.microsoft.com/office/powerpoint/2010/main" val="113060433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Machine Learning</a:t>
            </a:r>
            <a:endParaRPr lang="en-US" dirty="0"/>
          </a:p>
        </p:txBody>
      </p:sp>
      <p:sp>
        <p:nvSpPr>
          <p:cNvPr id="3" name="Content Placeholder 2"/>
          <p:cNvSpPr>
            <a:spLocks noGrp="1"/>
          </p:cNvSpPr>
          <p:nvPr>
            <p:ph idx="1"/>
          </p:nvPr>
        </p:nvSpPr>
        <p:spPr>
          <a:xfrm>
            <a:off x="628650" y="1223682"/>
            <a:ext cx="7886700" cy="4953280"/>
          </a:xfrm>
        </p:spPr>
        <p:txBody>
          <a:bodyPr/>
          <a:lstStyle/>
          <a:p>
            <a:r>
              <a:rPr lang="en-US" dirty="0" smtClean="0"/>
              <a:t>Allows us to find a mathematical description of system/component behaviors from observed data.</a:t>
            </a:r>
          </a:p>
          <a:p>
            <a:r>
              <a:rPr lang="en-US" dirty="0" smtClean="0"/>
              <a:t>The models found allow us :</a:t>
            </a:r>
          </a:p>
          <a:p>
            <a:pPr lvl="1"/>
            <a:r>
              <a:rPr lang="en-US" dirty="0" smtClean="0"/>
              <a:t>Find patterns</a:t>
            </a:r>
          </a:p>
          <a:p>
            <a:pPr lvl="1"/>
            <a:r>
              <a:rPr lang="en-US" dirty="0" smtClean="0"/>
              <a:t>Predict what will happen in the future</a:t>
            </a:r>
          </a:p>
          <a:p>
            <a:pPr lvl="1"/>
            <a:r>
              <a:rPr lang="en-US" dirty="0" smtClean="0"/>
              <a:t>Learn the best action to take</a:t>
            </a:r>
          </a:p>
          <a:p>
            <a:endParaRPr lang="en-US" dirty="0" smtClean="0"/>
          </a:p>
        </p:txBody>
      </p:sp>
    </p:spTree>
    <p:extLst>
      <p:ext uri="{BB962C8B-B14F-4D97-AF65-F5344CB8AC3E}">
        <p14:creationId xmlns:p14="http://schemas.microsoft.com/office/powerpoint/2010/main" val="157971443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800" dirty="0" smtClean="0"/>
              <a:t>Model fitting</a:t>
            </a:r>
            <a:endParaRPr lang="en-GB" sz="4800"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750" y="1104900"/>
            <a:ext cx="7556500" cy="5321300"/>
          </a:xfrm>
          <a:prstGeom prst="rect">
            <a:avLst/>
          </a:prstGeom>
        </p:spPr>
      </p:pic>
    </p:spTree>
    <p:extLst>
      <p:ext uri="{BB962C8B-B14F-4D97-AF65-F5344CB8AC3E}">
        <p14:creationId xmlns:p14="http://schemas.microsoft.com/office/powerpoint/2010/main" val="19578474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Model fitting</a:t>
            </a:r>
            <a:endParaRPr lang="en-GB"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750" y="1104900"/>
            <a:ext cx="7556500" cy="5321300"/>
          </a:xfrm>
          <a:prstGeom prst="rect">
            <a:avLst/>
          </a:prstGeom>
        </p:spPr>
      </p:pic>
    </p:spTree>
    <p:extLst>
      <p:ext uri="{BB962C8B-B14F-4D97-AF65-F5344CB8AC3E}">
        <p14:creationId xmlns:p14="http://schemas.microsoft.com/office/powerpoint/2010/main" val="203120988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750" y="1104900"/>
            <a:ext cx="7556500" cy="5321300"/>
          </a:xfrm>
          <a:prstGeom prst="rect">
            <a:avLst/>
          </a:prstGeom>
        </p:spPr>
      </p:pic>
      <p:sp>
        <p:nvSpPr>
          <p:cNvPr id="2" name="Title 1"/>
          <p:cNvSpPr>
            <a:spLocks noGrp="1"/>
          </p:cNvSpPr>
          <p:nvPr>
            <p:ph type="title"/>
          </p:nvPr>
        </p:nvSpPr>
        <p:spPr/>
        <p:txBody>
          <a:bodyPr/>
          <a:lstStyle/>
          <a:p>
            <a:r>
              <a:rPr lang="en-GB" dirty="0" smtClean="0"/>
              <a:t>M</a:t>
            </a:r>
            <a:r>
              <a:rPr lang="en-GB" sz="4800" dirty="0" smtClean="0"/>
              <a:t>odel fitting</a:t>
            </a:r>
            <a:endParaRPr lang="en-GB" sz="4800" dirty="0"/>
          </a:p>
        </p:txBody>
      </p:sp>
    </p:spTree>
    <p:extLst>
      <p:ext uri="{BB962C8B-B14F-4D97-AF65-F5344CB8AC3E}">
        <p14:creationId xmlns:p14="http://schemas.microsoft.com/office/powerpoint/2010/main" val="72248749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ML : </a:t>
            </a:r>
            <a:r>
              <a:rPr lang="en-US" sz="4800" dirty="0" smtClean="0"/>
              <a:t>model fitting</a:t>
            </a:r>
            <a:endParaRPr lang="en-US" sz="4800" dirty="0"/>
          </a:p>
        </p:txBody>
      </p:sp>
      <p:sp>
        <p:nvSpPr>
          <p:cNvPr id="3" name="Content Placeholder 2"/>
          <p:cNvSpPr>
            <a:spLocks noGrp="1"/>
          </p:cNvSpPr>
          <p:nvPr>
            <p:ph idx="1"/>
          </p:nvPr>
        </p:nvSpPr>
        <p:spPr/>
        <p:txBody>
          <a:bodyPr/>
          <a:lstStyle/>
          <a:p>
            <a:r>
              <a:rPr lang="en-US" sz="4000" dirty="0" smtClean="0"/>
              <a:t>Ockham’s razor : Choose the simplest hypothesis (model) consistent with the data.</a:t>
            </a:r>
          </a:p>
        </p:txBody>
      </p:sp>
    </p:spTree>
    <p:extLst>
      <p:ext uri="{BB962C8B-B14F-4D97-AF65-F5344CB8AC3E}">
        <p14:creationId xmlns:p14="http://schemas.microsoft.com/office/powerpoint/2010/main" val="10514848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4549" y="1281458"/>
            <a:ext cx="7062321" cy="5462170"/>
          </a:xfrm>
          <a:prstGeom prst="rect">
            <a:avLst/>
          </a:prstGeom>
        </p:spPr>
      </p:pic>
      <p:sp>
        <p:nvSpPr>
          <p:cNvPr id="2" name="Title 1"/>
          <p:cNvSpPr>
            <a:spLocks noGrp="1"/>
          </p:cNvSpPr>
          <p:nvPr>
            <p:ph type="title"/>
          </p:nvPr>
        </p:nvSpPr>
        <p:spPr/>
        <p:txBody>
          <a:bodyPr/>
          <a:lstStyle/>
          <a:p>
            <a:r>
              <a:rPr lang="en-GB" dirty="0" smtClean="0"/>
              <a:t>ML : </a:t>
            </a:r>
            <a:r>
              <a:rPr lang="en-GB" sz="4800" dirty="0" smtClean="0"/>
              <a:t>model fitting with noise</a:t>
            </a:r>
            <a:endParaRPr lang="en-GB" sz="4800" dirty="0"/>
          </a:p>
        </p:txBody>
      </p:sp>
      <p:cxnSp>
        <p:nvCxnSpPr>
          <p:cNvPr id="10" name="Straight Connector 9"/>
          <p:cNvCxnSpPr/>
          <p:nvPr/>
        </p:nvCxnSpPr>
        <p:spPr>
          <a:xfrm flipH="1">
            <a:off x="1803850" y="1636180"/>
            <a:ext cx="4517867" cy="363080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19" name="Picture 18"/>
          <p:cNvPicPr>
            <a:picLocks noChangeAspect="1"/>
          </p:cNvPicPr>
          <p:nvPr/>
        </p:nvPicPr>
        <p:blipFill>
          <a:blip r:embed="rId3"/>
          <a:stretch>
            <a:fillRect/>
          </a:stretch>
        </p:blipFill>
        <p:spPr>
          <a:xfrm>
            <a:off x="2115110" y="1812738"/>
            <a:ext cx="2260600" cy="368300"/>
          </a:xfrm>
          <a:prstGeom prst="rect">
            <a:avLst/>
          </a:prstGeom>
        </p:spPr>
      </p:pic>
      <p:pic>
        <p:nvPicPr>
          <p:cNvPr id="20" name="Picture 19"/>
          <p:cNvPicPr>
            <a:picLocks noChangeAspect="1"/>
          </p:cNvPicPr>
          <p:nvPr/>
        </p:nvPicPr>
        <p:blipFill>
          <a:blip r:embed="rId4"/>
          <a:stretch>
            <a:fillRect/>
          </a:stretch>
        </p:blipFill>
        <p:spPr>
          <a:xfrm>
            <a:off x="2115110" y="1803960"/>
            <a:ext cx="2171700" cy="330200"/>
          </a:xfrm>
          <a:prstGeom prst="rect">
            <a:avLst/>
          </a:prstGeom>
        </p:spPr>
      </p:pic>
      <p:sp>
        <p:nvSpPr>
          <p:cNvPr id="3" name="TextBox 2"/>
          <p:cNvSpPr txBox="1"/>
          <p:nvPr/>
        </p:nvSpPr>
        <p:spPr>
          <a:xfrm>
            <a:off x="4868453" y="2715773"/>
            <a:ext cx="436452" cy="369332"/>
          </a:xfrm>
          <a:prstGeom prst="rect">
            <a:avLst/>
          </a:prstGeom>
          <a:noFill/>
        </p:spPr>
        <p:txBody>
          <a:bodyPr wrap="square" rtlCol="0">
            <a:spAutoFit/>
          </a:bodyPr>
          <a:lstStyle/>
          <a:p>
            <a:r>
              <a:rPr lang="en-US" dirty="0" smtClean="0"/>
              <a:t>x</a:t>
            </a:r>
            <a:endParaRPr lang="en-US" dirty="0"/>
          </a:p>
        </p:txBody>
      </p:sp>
      <p:sp>
        <p:nvSpPr>
          <p:cNvPr id="11" name="TextBox 10"/>
          <p:cNvSpPr txBox="1"/>
          <p:nvPr/>
        </p:nvSpPr>
        <p:spPr>
          <a:xfrm>
            <a:off x="3397810" y="3377079"/>
            <a:ext cx="284052" cy="369332"/>
          </a:xfrm>
          <a:prstGeom prst="rect">
            <a:avLst/>
          </a:prstGeom>
          <a:noFill/>
        </p:spPr>
        <p:txBody>
          <a:bodyPr wrap="none" rtlCol="0">
            <a:spAutoFit/>
          </a:bodyPr>
          <a:lstStyle/>
          <a:p>
            <a:r>
              <a:rPr lang="en-US" smtClean="0"/>
              <a:t>x</a:t>
            </a:r>
            <a:endParaRPr lang="en-US"/>
          </a:p>
        </p:txBody>
      </p:sp>
      <p:sp>
        <p:nvSpPr>
          <p:cNvPr id="12" name="TextBox 11"/>
          <p:cNvSpPr txBox="1"/>
          <p:nvPr/>
        </p:nvSpPr>
        <p:spPr>
          <a:xfrm>
            <a:off x="5086679" y="2150533"/>
            <a:ext cx="284052" cy="369332"/>
          </a:xfrm>
          <a:prstGeom prst="rect">
            <a:avLst/>
          </a:prstGeom>
          <a:noFill/>
        </p:spPr>
        <p:txBody>
          <a:bodyPr wrap="none" rtlCol="0">
            <a:spAutoFit/>
          </a:bodyPr>
          <a:lstStyle/>
          <a:p>
            <a:r>
              <a:rPr lang="en-US" smtClean="0"/>
              <a:t>x</a:t>
            </a:r>
            <a:endParaRPr lang="en-US"/>
          </a:p>
        </p:txBody>
      </p:sp>
      <p:sp>
        <p:nvSpPr>
          <p:cNvPr id="13" name="TextBox 12"/>
          <p:cNvSpPr txBox="1"/>
          <p:nvPr/>
        </p:nvSpPr>
        <p:spPr>
          <a:xfrm>
            <a:off x="3702610" y="3681879"/>
            <a:ext cx="284052" cy="369332"/>
          </a:xfrm>
          <a:prstGeom prst="rect">
            <a:avLst/>
          </a:prstGeom>
          <a:noFill/>
        </p:spPr>
        <p:txBody>
          <a:bodyPr wrap="none" rtlCol="0">
            <a:spAutoFit/>
          </a:bodyPr>
          <a:lstStyle/>
          <a:p>
            <a:r>
              <a:rPr lang="en-US" smtClean="0"/>
              <a:t>x</a:t>
            </a:r>
            <a:endParaRPr lang="en-US"/>
          </a:p>
        </p:txBody>
      </p:sp>
      <p:sp>
        <p:nvSpPr>
          <p:cNvPr id="14" name="TextBox 13"/>
          <p:cNvSpPr txBox="1"/>
          <p:nvPr/>
        </p:nvSpPr>
        <p:spPr>
          <a:xfrm>
            <a:off x="4039647" y="3261098"/>
            <a:ext cx="284052" cy="369332"/>
          </a:xfrm>
          <a:prstGeom prst="rect">
            <a:avLst/>
          </a:prstGeom>
          <a:noFill/>
        </p:spPr>
        <p:txBody>
          <a:bodyPr wrap="none" rtlCol="0">
            <a:spAutoFit/>
          </a:bodyPr>
          <a:lstStyle/>
          <a:p>
            <a:r>
              <a:rPr lang="en-US" smtClean="0"/>
              <a:t>x</a:t>
            </a:r>
            <a:endParaRPr lang="en-US"/>
          </a:p>
        </p:txBody>
      </p:sp>
      <p:sp>
        <p:nvSpPr>
          <p:cNvPr id="15" name="TextBox 14"/>
          <p:cNvSpPr txBox="1"/>
          <p:nvPr/>
        </p:nvSpPr>
        <p:spPr>
          <a:xfrm>
            <a:off x="3184725" y="3988013"/>
            <a:ext cx="284052" cy="369332"/>
          </a:xfrm>
          <a:prstGeom prst="rect">
            <a:avLst/>
          </a:prstGeom>
          <a:noFill/>
        </p:spPr>
        <p:txBody>
          <a:bodyPr wrap="none" rtlCol="0">
            <a:spAutoFit/>
          </a:bodyPr>
          <a:lstStyle/>
          <a:p>
            <a:r>
              <a:rPr lang="en-US" smtClean="0"/>
              <a:t>x</a:t>
            </a:r>
            <a:endParaRPr lang="en-US"/>
          </a:p>
        </p:txBody>
      </p:sp>
      <p:sp>
        <p:nvSpPr>
          <p:cNvPr id="18" name="TextBox 17"/>
          <p:cNvSpPr txBox="1"/>
          <p:nvPr/>
        </p:nvSpPr>
        <p:spPr>
          <a:xfrm>
            <a:off x="2736522" y="4051211"/>
            <a:ext cx="366770" cy="369332"/>
          </a:xfrm>
          <a:prstGeom prst="rect">
            <a:avLst/>
          </a:prstGeom>
          <a:noFill/>
        </p:spPr>
        <p:txBody>
          <a:bodyPr wrap="square" rtlCol="0">
            <a:spAutoFit/>
          </a:bodyPr>
          <a:lstStyle/>
          <a:p>
            <a:r>
              <a:rPr lang="en-US" dirty="0" smtClean="0"/>
              <a:t>x</a:t>
            </a:r>
            <a:endParaRPr lang="en-US" dirty="0"/>
          </a:p>
        </p:txBody>
      </p:sp>
      <p:sp>
        <p:nvSpPr>
          <p:cNvPr id="21" name="TextBox 20"/>
          <p:cNvSpPr txBox="1"/>
          <p:nvPr/>
        </p:nvSpPr>
        <p:spPr>
          <a:xfrm>
            <a:off x="4301836" y="3197554"/>
            <a:ext cx="284052" cy="369332"/>
          </a:xfrm>
          <a:prstGeom prst="rect">
            <a:avLst/>
          </a:prstGeom>
          <a:noFill/>
        </p:spPr>
        <p:txBody>
          <a:bodyPr wrap="none" rtlCol="0">
            <a:spAutoFit/>
          </a:bodyPr>
          <a:lstStyle/>
          <a:p>
            <a:r>
              <a:rPr lang="en-US" smtClean="0"/>
              <a:t>x</a:t>
            </a:r>
            <a:endParaRPr lang="en-US"/>
          </a:p>
        </p:txBody>
      </p:sp>
      <p:sp>
        <p:nvSpPr>
          <p:cNvPr id="22" name="TextBox 21"/>
          <p:cNvSpPr txBox="1"/>
          <p:nvPr/>
        </p:nvSpPr>
        <p:spPr>
          <a:xfrm>
            <a:off x="4574108" y="2900439"/>
            <a:ext cx="436452" cy="369332"/>
          </a:xfrm>
          <a:prstGeom prst="rect">
            <a:avLst/>
          </a:prstGeom>
          <a:noFill/>
        </p:spPr>
        <p:txBody>
          <a:bodyPr wrap="square" rtlCol="0">
            <a:spAutoFit/>
          </a:bodyPr>
          <a:lstStyle/>
          <a:p>
            <a:r>
              <a:rPr lang="en-US" dirty="0" smtClean="0"/>
              <a:t>x</a:t>
            </a:r>
            <a:endParaRPr lang="en-US" dirty="0"/>
          </a:p>
        </p:txBody>
      </p:sp>
      <p:sp>
        <p:nvSpPr>
          <p:cNvPr id="23" name="TextBox 22"/>
          <p:cNvSpPr txBox="1"/>
          <p:nvPr/>
        </p:nvSpPr>
        <p:spPr>
          <a:xfrm>
            <a:off x="3986662" y="2949344"/>
            <a:ext cx="436452" cy="369332"/>
          </a:xfrm>
          <a:prstGeom prst="rect">
            <a:avLst/>
          </a:prstGeom>
          <a:noFill/>
        </p:spPr>
        <p:txBody>
          <a:bodyPr wrap="square" rtlCol="0">
            <a:spAutoFit/>
          </a:bodyPr>
          <a:lstStyle/>
          <a:p>
            <a:r>
              <a:rPr lang="en-US" dirty="0" smtClean="0"/>
              <a:t>x</a:t>
            </a:r>
            <a:endParaRPr lang="en-US" dirty="0"/>
          </a:p>
        </p:txBody>
      </p:sp>
      <p:sp>
        <p:nvSpPr>
          <p:cNvPr id="24" name="TextBox 23"/>
          <p:cNvSpPr txBox="1"/>
          <p:nvPr/>
        </p:nvSpPr>
        <p:spPr>
          <a:xfrm>
            <a:off x="3280070" y="3643211"/>
            <a:ext cx="436452" cy="369332"/>
          </a:xfrm>
          <a:prstGeom prst="rect">
            <a:avLst/>
          </a:prstGeom>
          <a:noFill/>
        </p:spPr>
        <p:txBody>
          <a:bodyPr wrap="square" rtlCol="0">
            <a:spAutoFit/>
          </a:bodyPr>
          <a:lstStyle/>
          <a:p>
            <a:r>
              <a:rPr lang="en-US" dirty="0" smtClean="0"/>
              <a:t>x</a:t>
            </a:r>
            <a:endParaRPr lang="en-US" dirty="0"/>
          </a:p>
        </p:txBody>
      </p:sp>
      <p:sp>
        <p:nvSpPr>
          <p:cNvPr id="25" name="TextBox 24"/>
          <p:cNvSpPr txBox="1"/>
          <p:nvPr/>
        </p:nvSpPr>
        <p:spPr>
          <a:xfrm>
            <a:off x="3432470" y="3795611"/>
            <a:ext cx="436452" cy="369332"/>
          </a:xfrm>
          <a:prstGeom prst="rect">
            <a:avLst/>
          </a:prstGeom>
          <a:noFill/>
        </p:spPr>
        <p:txBody>
          <a:bodyPr wrap="square" rtlCol="0">
            <a:spAutoFit/>
          </a:bodyPr>
          <a:lstStyle/>
          <a:p>
            <a:r>
              <a:rPr lang="en-US" dirty="0" smtClean="0"/>
              <a:t>x</a:t>
            </a:r>
            <a:endParaRPr lang="en-US" dirty="0"/>
          </a:p>
        </p:txBody>
      </p:sp>
      <p:sp>
        <p:nvSpPr>
          <p:cNvPr id="26" name="TextBox 25"/>
          <p:cNvSpPr txBox="1"/>
          <p:nvPr/>
        </p:nvSpPr>
        <p:spPr>
          <a:xfrm>
            <a:off x="4585888" y="2580012"/>
            <a:ext cx="436452" cy="369332"/>
          </a:xfrm>
          <a:prstGeom prst="rect">
            <a:avLst/>
          </a:prstGeom>
          <a:noFill/>
        </p:spPr>
        <p:txBody>
          <a:bodyPr wrap="square" rtlCol="0">
            <a:spAutoFit/>
          </a:bodyPr>
          <a:lstStyle/>
          <a:p>
            <a:r>
              <a:rPr lang="en-US" dirty="0" smtClean="0"/>
              <a:t>x</a:t>
            </a:r>
            <a:endParaRPr lang="en-US" dirty="0"/>
          </a:p>
        </p:txBody>
      </p:sp>
      <p:sp>
        <p:nvSpPr>
          <p:cNvPr id="27" name="TextBox 26"/>
          <p:cNvSpPr txBox="1"/>
          <p:nvPr/>
        </p:nvSpPr>
        <p:spPr>
          <a:xfrm>
            <a:off x="4900809" y="2367137"/>
            <a:ext cx="436452" cy="369332"/>
          </a:xfrm>
          <a:prstGeom prst="rect">
            <a:avLst/>
          </a:prstGeom>
          <a:noFill/>
        </p:spPr>
        <p:txBody>
          <a:bodyPr wrap="square" rtlCol="0">
            <a:spAutoFit/>
          </a:bodyPr>
          <a:lstStyle/>
          <a:p>
            <a:r>
              <a:rPr lang="en-US" dirty="0" smtClean="0"/>
              <a:t>x</a:t>
            </a:r>
            <a:endParaRPr lang="en-US" dirty="0"/>
          </a:p>
        </p:txBody>
      </p:sp>
      <p:sp>
        <p:nvSpPr>
          <p:cNvPr id="28" name="TextBox 27"/>
          <p:cNvSpPr txBox="1"/>
          <p:nvPr/>
        </p:nvSpPr>
        <p:spPr>
          <a:xfrm>
            <a:off x="5284072" y="2236677"/>
            <a:ext cx="436452" cy="369332"/>
          </a:xfrm>
          <a:prstGeom prst="rect">
            <a:avLst/>
          </a:prstGeom>
          <a:noFill/>
        </p:spPr>
        <p:txBody>
          <a:bodyPr wrap="square" rtlCol="0">
            <a:spAutoFit/>
          </a:bodyPr>
          <a:lstStyle/>
          <a:p>
            <a:r>
              <a:rPr lang="en-US" dirty="0" smtClean="0"/>
              <a:t>x</a:t>
            </a:r>
            <a:endParaRPr lang="en-US" dirty="0"/>
          </a:p>
        </p:txBody>
      </p:sp>
      <p:sp>
        <p:nvSpPr>
          <p:cNvPr id="29" name="TextBox 28"/>
          <p:cNvSpPr txBox="1"/>
          <p:nvPr/>
        </p:nvSpPr>
        <p:spPr>
          <a:xfrm>
            <a:off x="2681515" y="4357345"/>
            <a:ext cx="436452" cy="369332"/>
          </a:xfrm>
          <a:prstGeom prst="rect">
            <a:avLst/>
          </a:prstGeom>
          <a:noFill/>
        </p:spPr>
        <p:txBody>
          <a:bodyPr wrap="square" rtlCol="0">
            <a:spAutoFit/>
          </a:bodyPr>
          <a:lstStyle/>
          <a:p>
            <a:r>
              <a:rPr lang="en-US" dirty="0" smtClean="0"/>
              <a:t>x</a:t>
            </a:r>
            <a:endParaRPr lang="en-US" dirty="0"/>
          </a:p>
        </p:txBody>
      </p:sp>
      <p:sp>
        <p:nvSpPr>
          <p:cNvPr id="35" name="TextBox 34"/>
          <p:cNvSpPr txBox="1"/>
          <p:nvPr/>
        </p:nvSpPr>
        <p:spPr>
          <a:xfrm>
            <a:off x="2267510" y="4721090"/>
            <a:ext cx="436452" cy="369332"/>
          </a:xfrm>
          <a:prstGeom prst="rect">
            <a:avLst/>
          </a:prstGeom>
          <a:noFill/>
        </p:spPr>
        <p:txBody>
          <a:bodyPr wrap="square" rtlCol="0">
            <a:spAutoFit/>
          </a:bodyPr>
          <a:lstStyle/>
          <a:p>
            <a:r>
              <a:rPr lang="en-US" dirty="0" smtClean="0"/>
              <a:t>x</a:t>
            </a:r>
            <a:endParaRPr lang="en-US" dirty="0"/>
          </a:p>
        </p:txBody>
      </p:sp>
      <p:sp>
        <p:nvSpPr>
          <p:cNvPr id="36" name="TextBox 35"/>
          <p:cNvSpPr txBox="1"/>
          <p:nvPr/>
        </p:nvSpPr>
        <p:spPr>
          <a:xfrm>
            <a:off x="5644801" y="2176946"/>
            <a:ext cx="436452" cy="369332"/>
          </a:xfrm>
          <a:prstGeom prst="rect">
            <a:avLst/>
          </a:prstGeom>
          <a:noFill/>
        </p:spPr>
        <p:txBody>
          <a:bodyPr wrap="square" rtlCol="0">
            <a:spAutoFit/>
          </a:bodyPr>
          <a:lstStyle/>
          <a:p>
            <a:r>
              <a:rPr lang="en-US" dirty="0" smtClean="0"/>
              <a:t>x</a:t>
            </a:r>
            <a:endParaRPr lang="en-US" dirty="0"/>
          </a:p>
        </p:txBody>
      </p:sp>
    </p:spTree>
    <p:extLst>
      <p:ext uri="{BB962C8B-B14F-4D97-AF65-F5344CB8AC3E}">
        <p14:creationId xmlns:p14="http://schemas.microsoft.com/office/powerpoint/2010/main" val="1659496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xit" presetSubtype="0" fill="hold" nodeType="withEffect">
                                  <p:stCondLst>
                                    <p:cond delay="0"/>
                                  </p:stCondLst>
                                  <p:childTnLst>
                                    <p:set>
                                      <p:cBhvr>
                                        <p:cTn id="16" dur="1" fill="hold">
                                          <p:stCondLst>
                                            <p:cond delay="0"/>
                                          </p:stCondLst>
                                        </p:cTn>
                                        <p:tgtEl>
                                          <p:spTgt spid="1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20180629 AAIP Master PPT" id="{EDE7F7D6-7E6E-5C44-919A-39E39B5FDF34}" vid="{B2733C0C-257A-7147-953E-F5CFF971949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9124</TotalTime>
  <Words>400</Words>
  <Application>Microsoft Macintosh PowerPoint</Application>
  <PresentationFormat>On-screen Show (4:3)</PresentationFormat>
  <Paragraphs>149</Paragraphs>
  <Slides>31</Slides>
  <Notes>7</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31</vt:i4>
      </vt:variant>
    </vt:vector>
  </HeadingPairs>
  <TitlesOfParts>
    <vt:vector size="34" baseType="lpstr">
      <vt:lpstr>Arial</vt:lpstr>
      <vt:lpstr>Calibri</vt:lpstr>
      <vt:lpstr>Custom Design</vt:lpstr>
      <vt:lpstr>Headstart 2019</vt:lpstr>
      <vt:lpstr>Exercise</vt:lpstr>
      <vt:lpstr>Machine Learning</vt:lpstr>
      <vt:lpstr>Machine Learning</vt:lpstr>
      <vt:lpstr>Model fitting</vt:lpstr>
      <vt:lpstr>Model fitting</vt:lpstr>
      <vt:lpstr>Model fitting</vt:lpstr>
      <vt:lpstr>ML : model fitting</vt:lpstr>
      <vt:lpstr>ML : model fitting with noise</vt:lpstr>
      <vt:lpstr>ML: Measuring error (Loss)</vt:lpstr>
      <vt:lpstr>ML : Training a model</vt:lpstr>
      <vt:lpstr>Classification</vt:lpstr>
      <vt:lpstr>Classification</vt:lpstr>
      <vt:lpstr>Exercise</vt:lpstr>
      <vt:lpstr>More complex problems</vt:lpstr>
      <vt:lpstr>Spreadsheets</vt:lpstr>
      <vt:lpstr>Convolutional Layers</vt:lpstr>
      <vt:lpstr>Convolutional Layers</vt:lpstr>
      <vt:lpstr>Exercise</vt:lpstr>
      <vt:lpstr>Neural Networks</vt:lpstr>
      <vt:lpstr>Artificial Neuron</vt:lpstr>
      <vt:lpstr>Activation Functions</vt:lpstr>
      <vt:lpstr>Universal Approximation Theorem</vt:lpstr>
      <vt:lpstr>XOR Gate Example</vt:lpstr>
      <vt:lpstr>XOR Gate example</vt:lpstr>
      <vt:lpstr>XOR Gate example</vt:lpstr>
      <vt:lpstr>Neural Networks</vt:lpstr>
      <vt:lpstr>Neural Network</vt:lpstr>
      <vt:lpstr>Neural Networks</vt:lpstr>
      <vt:lpstr>Exercise : Neural Networks</vt:lpstr>
      <vt:lpstr>PowerPoint Presentation</vt:lpstr>
    </vt:vector>
  </TitlesOfParts>
  <Company>Department of Computer Science, University of York</Company>
  <LinksUpToDate>false</LinksUpToDate>
  <SharedDoc>false</SharedDoc>
  <HyperlinksChanged>false</HyperlinksChanged>
  <AppVersion>15.0026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Sarah Heathwood</dc:creator>
  <cp:lastModifiedBy>Colin Paterson</cp:lastModifiedBy>
  <cp:revision>108</cp:revision>
  <dcterms:created xsi:type="dcterms:W3CDTF">2018-06-26T11:19:23Z</dcterms:created>
  <dcterms:modified xsi:type="dcterms:W3CDTF">2019-07-08T09:16:05Z</dcterms:modified>
</cp:coreProperties>
</file>